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59" r:id="rId5"/>
    <p:sldMasterId id="2147483780" r:id="rId6"/>
  </p:sldMasterIdLst>
  <p:notesMasterIdLst>
    <p:notesMasterId r:id="rId40"/>
  </p:notesMasterIdLst>
  <p:handoutMasterIdLst>
    <p:handoutMasterId r:id="rId41"/>
  </p:handoutMasterIdLst>
  <p:sldIdLst>
    <p:sldId id="466" r:id="rId7"/>
    <p:sldId id="442" r:id="rId8"/>
    <p:sldId id="444" r:id="rId9"/>
    <p:sldId id="394" r:id="rId10"/>
    <p:sldId id="472" r:id="rId11"/>
    <p:sldId id="386" r:id="rId12"/>
    <p:sldId id="297" r:id="rId13"/>
    <p:sldId id="473" r:id="rId14"/>
    <p:sldId id="475" r:id="rId15"/>
    <p:sldId id="391" r:id="rId16"/>
    <p:sldId id="474" r:id="rId17"/>
    <p:sldId id="389" r:id="rId18"/>
    <p:sldId id="390" r:id="rId19"/>
    <p:sldId id="460" r:id="rId20"/>
    <p:sldId id="446" r:id="rId21"/>
    <p:sldId id="448" r:id="rId22"/>
    <p:sldId id="455" r:id="rId23"/>
    <p:sldId id="456" r:id="rId24"/>
    <p:sldId id="397" r:id="rId25"/>
    <p:sldId id="404" r:id="rId26"/>
    <p:sldId id="450" r:id="rId27"/>
    <p:sldId id="464" r:id="rId28"/>
    <p:sldId id="463" r:id="rId29"/>
    <p:sldId id="365" r:id="rId30"/>
    <p:sldId id="421" r:id="rId31"/>
    <p:sldId id="425" r:id="rId32"/>
    <p:sldId id="426" r:id="rId33"/>
    <p:sldId id="429" r:id="rId34"/>
    <p:sldId id="430" r:id="rId35"/>
    <p:sldId id="431" r:id="rId36"/>
    <p:sldId id="432" r:id="rId37"/>
    <p:sldId id="436" r:id="rId38"/>
    <p:sldId id="467" r:id="rId3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73"/>
    <a:srgbClr val="E2973C"/>
    <a:srgbClr val="E98B0D"/>
    <a:srgbClr val="3D8F41"/>
    <a:srgbClr val="9BD49E"/>
    <a:srgbClr val="F9D24E"/>
    <a:srgbClr val="F6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12" autoAdjust="0"/>
    <p:restoredTop sz="94639" autoAdjust="0"/>
  </p:normalViewPr>
  <p:slideViewPr>
    <p:cSldViewPr snapToGrid="0">
      <p:cViewPr varScale="1">
        <p:scale>
          <a:sx n="106" d="100"/>
          <a:sy n="106" d="100"/>
        </p:scale>
        <p:origin x="120" y="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pPr rtl="0"/>
              <a:t>10/05/2024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10/05/2024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2142945" y="695134"/>
            <a:ext cx="2570670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it-I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0"/>
            <a:ext cx="5463934" cy="409341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396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7503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2142945" y="695134"/>
            <a:ext cx="2570670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0"/>
            <a:ext cx="5463934" cy="409341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764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2142945" y="695134"/>
            <a:ext cx="2570670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0"/>
            <a:ext cx="5463934" cy="409341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281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2142945" y="695134"/>
            <a:ext cx="2570670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it-IT"/>
          </a:p>
        </p:txBody>
      </p:sp>
      <p:sp>
        <p:nvSpPr>
          <p:cNvPr id="645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0"/>
            <a:ext cx="5463934" cy="409341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2142945" y="695134"/>
            <a:ext cx="2570670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it-IT"/>
          </a:p>
        </p:txBody>
      </p:sp>
      <p:sp>
        <p:nvSpPr>
          <p:cNvPr id="665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0"/>
            <a:ext cx="5463934" cy="409341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27750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2856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2877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1143000"/>
            <a:ext cx="5484812" cy="3086100"/>
          </a:xfrm>
        </p:spPr>
      </p:sp>
      <p:sp>
        <p:nvSpPr>
          <p:cNvPr id="23040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400253"/>
            <a:ext cx="5486976" cy="3600577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endParaRPr lang="it-IT" sz="1800" dirty="0">
              <a:latin typeface="Arial" charset="0"/>
            </a:endParaRP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5405" tIns="42702" rIns="85405" bIns="42702"/>
          <a:lstStyle/>
          <a:p>
            <a:pPr defTabSz="425879">
              <a:tabLst>
                <a:tab pos="687530" algn="l"/>
                <a:tab pos="1373669" algn="l"/>
                <a:tab pos="2061199" algn="l"/>
                <a:tab pos="2747337" algn="l"/>
              </a:tabLst>
            </a:pPr>
            <a:fld id="{6EB6A294-1B15-4057-B969-772A92A8A901}" type="slidenum">
              <a:rPr lang="it-IT" sz="1700">
                <a:solidFill>
                  <a:srgbClr val="292934"/>
                </a:solidFill>
                <a:latin typeface="Times New Roman" pitchFamily="16" charset="0"/>
              </a:rPr>
              <a:pPr defTabSz="425879">
                <a:tabLst>
                  <a:tab pos="687530" algn="l"/>
                  <a:tab pos="1373669" algn="l"/>
                  <a:tab pos="2061199" algn="l"/>
                  <a:tab pos="2747337" algn="l"/>
                </a:tabLst>
              </a:pPr>
              <a:t>3</a:t>
            </a:fld>
            <a:endParaRPr lang="it-IT" sz="1700" dirty="0">
              <a:solidFill>
                <a:srgbClr val="292934"/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72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2897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2918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2142945" y="695134"/>
            <a:ext cx="2570670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it-IT"/>
          </a:p>
        </p:txBody>
      </p:sp>
      <p:sp>
        <p:nvSpPr>
          <p:cNvPr id="737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0"/>
            <a:ext cx="5463934" cy="409341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Inoltre l’adipocita è infiltrante e va ad infiltrarsi in molti distretti:</a:t>
            </a:r>
          </a:p>
          <a:p>
            <a:r>
              <a:rPr lang="it-IT" dirty="0"/>
              <a:t>Fegato-&gt; NAFLD (MAFLD</a:t>
            </a:r>
            <a:r>
              <a:rPr lang="en-GB" dirty="0"/>
              <a:t>)</a:t>
            </a:r>
          </a:p>
          <a:p>
            <a:r>
              <a:rPr lang="en-GB" dirty="0" err="1"/>
              <a:t>Muscolo</a:t>
            </a:r>
            <a:r>
              <a:rPr lang="en-GB" dirty="0"/>
              <a:t>-&gt; Sarcopenia</a:t>
            </a:r>
          </a:p>
          <a:p>
            <a:r>
              <a:rPr lang="en-GB" dirty="0"/>
              <a:t>Cuore e </a:t>
            </a:r>
            <a:r>
              <a:rPr lang="en-GB" dirty="0" err="1"/>
              <a:t>Vasi</a:t>
            </a:r>
            <a:r>
              <a:rPr lang="en-GB" dirty="0"/>
              <a:t>-&gt; </a:t>
            </a:r>
            <a:r>
              <a:rPr lang="en-GB" dirty="0" err="1"/>
              <a:t>fibrillazione</a:t>
            </a:r>
            <a:r>
              <a:rPr lang="en-GB" dirty="0"/>
              <a:t> </a:t>
            </a:r>
            <a:r>
              <a:rPr lang="en-GB" dirty="0" err="1"/>
              <a:t>atriale</a:t>
            </a:r>
            <a:r>
              <a:rPr lang="en-GB" dirty="0"/>
              <a:t> e </a:t>
            </a:r>
            <a:r>
              <a:rPr lang="en-GB" dirty="0" err="1"/>
              <a:t>scompenso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85969-78BB-43DF-BB87-BB4FCA4C6C98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90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questo contesto al </a:t>
            </a:r>
            <a:r>
              <a:rPr lang="it-IT" dirty="0" err="1"/>
              <a:t>sarcopenia</a:t>
            </a:r>
            <a:r>
              <a:rPr lang="it-IT" dirty="0"/>
              <a:t> si configura come una</a:t>
            </a:r>
            <a:r>
              <a:rPr lang="it-IT" baseline="0" dirty="0"/>
              <a:t> vera e propria sindrome, che riconosce meccanismi fisiopatologici comuni all’obesità e conduce alle stesse condizioni di cronicità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4FE2E-5332-4CB2-BCC9-A06C886DAF8C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053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3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4504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2142945" y="695134"/>
            <a:ext cx="2570670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0"/>
            <a:ext cx="5463934" cy="409341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350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11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85880" y="0"/>
            <a:ext cx="153926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7C59296-5D6E-160A-00A8-C947A89C8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8"/>
          <a:stretch/>
        </p:blipFill>
        <p:spPr>
          <a:xfrm>
            <a:off x="-325240" y="-3841"/>
            <a:ext cx="5387039" cy="6858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640803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234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>
            <a:spLocks noGrp="1"/>
          </p:cNvSpPr>
          <p:nvPr>
            <p:ph type="title"/>
          </p:nvPr>
        </p:nvSpPr>
        <p:spPr>
          <a:xfrm>
            <a:off x="608641" y="273629"/>
            <a:ext cx="10968959" cy="114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4686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23717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24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96163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49355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44590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174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8745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44749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788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277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7925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2004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391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00884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07272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2149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43757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0331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3411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85547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013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>
            <a:spLocks noGrp="1"/>
          </p:cNvSpPr>
          <p:nvPr>
            <p:ph type="title"/>
          </p:nvPr>
        </p:nvSpPr>
        <p:spPr>
          <a:xfrm>
            <a:off x="608641" y="273629"/>
            <a:ext cx="10968959" cy="114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2608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220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3336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813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44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dell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919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5623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594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708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896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6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pPr rtl="0"/>
              <a:t>10/05/2024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31" r:id="rId21"/>
    <p:sldLayoutId id="2147483732" r:id="rId22"/>
    <p:sldLayoutId id="2147483733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10/05/2024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6931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8914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Prokopowicz%20GP%5bAuthor%5d&amp;cauthor=true&amp;cauthor_uid=29803410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ncbi.nlm.nih.gov/pubmed/?term=Canner%20JK%5bAuthor%5d&amp;cauthor=true&amp;cauthor_uid=29803410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cbi.nlm.nih.gov/pubmed/?term=Alsulaim%20HA%5bAuthor%5d&amp;cauthor=true&amp;cauthor_uid=29803410" TargetMode="External"/><Relationship Id="rId5" Type="http://schemas.openxmlformats.org/officeDocument/2006/relationships/hyperlink" Target="https://www.ncbi.nlm.nih.gov/pubmed/?term=Tang%20L%5bAuthor%5d&amp;cauthor=true&amp;cauthor_uid=29803410" TargetMode="External"/><Relationship Id="rId4" Type="http://schemas.openxmlformats.org/officeDocument/2006/relationships/hyperlink" Target="https://www.ncbi.nlm.nih.gov/pubmed/29803410" TargetMode="External"/><Relationship Id="rId9" Type="http://schemas.openxmlformats.org/officeDocument/2006/relationships/hyperlink" Target="https://www.ncbi.nlm.nih.gov/pubmed/?term=Steele%20KE%5bAuthor%5d&amp;cauthor=true&amp;cauthor_uid=2980341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-55696"/>
            <a:ext cx="4526280" cy="3227514"/>
          </a:xfrm>
        </p:spPr>
        <p:txBody>
          <a:bodyPr>
            <a:normAutofit/>
          </a:bodyPr>
          <a:lstStyle/>
          <a:p>
            <a:pPr algn="ctr"/>
            <a:r>
              <a:rPr lang="it-IT" sz="3200" dirty="0" smtClean="0"/>
              <a:t>SARCOPENIA </a:t>
            </a:r>
            <a:br>
              <a:rPr lang="it-IT" sz="3200" dirty="0" smtClean="0"/>
            </a:br>
            <a:r>
              <a:rPr lang="it-IT" sz="3200" dirty="0" smtClean="0"/>
              <a:t>IN CHIRURGIA BARIATRICA:QUESTA SCONOSCIUTA</a:t>
            </a:r>
            <a:endParaRPr lang="it-IT" sz="32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171" y="3835169"/>
            <a:ext cx="4526280" cy="1279652"/>
          </a:xfrm>
        </p:spPr>
        <p:txBody>
          <a:bodyPr>
            <a:noAutofit/>
          </a:bodyPr>
          <a:lstStyle/>
          <a:p>
            <a:pPr algn="ctr"/>
            <a:r>
              <a:rPr lang="it-IT" sz="1800" b="1" dirty="0">
                <a:solidFill>
                  <a:srgbClr val="E98B0D"/>
                </a:solidFill>
              </a:rPr>
              <a:t>Maria Grazia Carbonelli</a:t>
            </a:r>
          </a:p>
          <a:p>
            <a:pPr algn="ctr"/>
            <a:r>
              <a:rPr lang="it-IT" sz="1800" dirty="0">
                <a:solidFill>
                  <a:srgbClr val="E98B0D"/>
                </a:solidFill>
              </a:rPr>
              <a:t>Dir. UO Dietologia e Nutrizione</a:t>
            </a:r>
          </a:p>
          <a:p>
            <a:pPr algn="ctr"/>
            <a:r>
              <a:rPr lang="it-IT" sz="1800" dirty="0">
                <a:solidFill>
                  <a:srgbClr val="E98B0D"/>
                </a:solidFill>
              </a:rPr>
              <a:t>Az. </a:t>
            </a:r>
            <a:r>
              <a:rPr lang="it-IT" sz="1800" dirty="0" err="1">
                <a:solidFill>
                  <a:srgbClr val="E98B0D"/>
                </a:solidFill>
              </a:rPr>
              <a:t>Osp</a:t>
            </a:r>
            <a:r>
              <a:rPr lang="it-IT" sz="1800" dirty="0">
                <a:solidFill>
                  <a:srgbClr val="E98B0D"/>
                </a:solidFill>
              </a:rPr>
              <a:t>. San Camillo Forlanini</a:t>
            </a:r>
          </a:p>
          <a:p>
            <a:pPr algn="ctr"/>
            <a:r>
              <a:rPr lang="it-IT" sz="1800" dirty="0">
                <a:solidFill>
                  <a:srgbClr val="E98B0D"/>
                </a:solidFill>
              </a:rPr>
              <a:t>Roma</a:t>
            </a:r>
          </a:p>
          <a:p>
            <a:pPr algn="ctr"/>
            <a:r>
              <a:rPr lang="it-IT" sz="1400" b="1" dirty="0">
                <a:solidFill>
                  <a:srgbClr val="003773"/>
                </a:solidFill>
              </a:rPr>
              <a:t>Consigliere Fondazione Sicob </a:t>
            </a:r>
          </a:p>
          <a:p>
            <a:pPr algn="ctr"/>
            <a:r>
              <a:rPr lang="it-IT" sz="1400" b="1" dirty="0">
                <a:solidFill>
                  <a:srgbClr val="003773"/>
                </a:solidFill>
              </a:rPr>
              <a:t>Vice segretario ADI nazionale</a:t>
            </a:r>
          </a:p>
          <a:p>
            <a:endParaRPr lang="it-IT" sz="1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/>
          <p:nvPr/>
        </p:nvSpPr>
        <p:spPr>
          <a:xfrm>
            <a:off x="1235242" y="3835033"/>
            <a:ext cx="6131785" cy="132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1524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4" name="Google Shape;114;p3"/>
          <p:cNvGraphicFramePr/>
          <p:nvPr/>
        </p:nvGraphicFramePr>
        <p:xfrm>
          <a:off x="472247" y="1287979"/>
          <a:ext cx="7319175" cy="22622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6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Per DIFETTO</a:t>
                      </a:r>
                      <a:endParaRPr/>
                    </a:p>
                  </a:txBody>
                  <a:tcPr marL="110050" marR="110050" marT="55025" marB="550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Per ECCESSO</a:t>
                      </a:r>
                      <a:endParaRPr/>
                    </a:p>
                  </a:txBody>
                  <a:tcPr marL="110050" marR="110050" marT="55025" marB="5502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8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>
                          <a:solidFill>
                            <a:srgbClr val="002F7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TSF </a:t>
                      </a:r>
                      <a:r>
                        <a:rPr lang="en-US" sz="2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&lt;U: 5.2; D: 9.7 mm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rgbClr val="002F7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CMB </a:t>
                      </a: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&lt;U: 22 cm D: 18.9 cm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media ponderata 10° percentile campioni italiani partecipanti studio SENECA</a:t>
                      </a:r>
                      <a:endParaRPr/>
                    </a:p>
                  </a:txBody>
                  <a:tcPr marL="110050" marR="110050" marT="55025" marB="550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rgbClr val="002F7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FM </a:t>
                      </a: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25% U, 35% D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(WHO – Physical Status - 1995; Deurenberg P et al: Int J Obes 1998)</a:t>
                      </a:r>
                      <a:endParaRPr/>
                    </a:p>
                  </a:txBody>
                  <a:tcPr marL="110050" marR="110050" marT="55025" marB="550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2978" y="1035379"/>
            <a:ext cx="2768807" cy="412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 t="51600" b="20214"/>
          <a:stretch/>
        </p:blipFill>
        <p:spPr>
          <a:xfrm>
            <a:off x="101085" y="6124878"/>
            <a:ext cx="11570700" cy="517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graphicFrame>
        <p:nvGraphicFramePr>
          <p:cNvPr id="117" name="Google Shape;117;p3"/>
          <p:cNvGraphicFramePr/>
          <p:nvPr/>
        </p:nvGraphicFramePr>
        <p:xfrm>
          <a:off x="2731703" y="3610162"/>
          <a:ext cx="2856625" cy="146258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5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Quadri MISTI</a:t>
                      </a:r>
                      <a:endParaRPr/>
                    </a:p>
                  </a:txBody>
                  <a:tcPr marL="110050" marR="110050" marT="55025" marB="5502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Obesita’ Sarcopenica/ Osteosarcopenica</a:t>
                      </a:r>
                      <a:endParaRPr sz="2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0050" marR="110050" marT="55025" marB="550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8" name="Google Shape;118;p3"/>
          <p:cNvSpPr txBox="1"/>
          <p:nvPr/>
        </p:nvSpPr>
        <p:spPr>
          <a:xfrm>
            <a:off x="472250" y="295200"/>
            <a:ext cx="3460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Classificazione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8971125" y="327375"/>
            <a:ext cx="263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Prevalenza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4343245" y="163798"/>
            <a:ext cx="38282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MALNUTRIZIONE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10062188" y="5054190"/>
            <a:ext cx="17729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M1=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metastatico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5844125" y="4852331"/>
            <a:ext cx="3058853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Popolazione geriatrica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– in acuzie: 10-67%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– istituzionalizzati: 13-70%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429796" y="5054190"/>
            <a:ext cx="51585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Use and interpretation of anthropometry in the elderly for the assessment of physical status report to the nutrition unit of the WHO. JNHA 1998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685441" y="2193351"/>
            <a:ext cx="5333760" cy="402522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25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7056001" y="1144921"/>
            <a:ext cx="4318079" cy="523639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1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46" b="0" i="0" u="none" strike="noStrike" kern="1200" cap="none" spc="-1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1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46" b="0" i="0" u="none" strike="noStrike" kern="1200" cap="none" spc="-1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1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prevalenza della </a:t>
            </a:r>
            <a:r>
              <a:rPr kumimoji="0" lang="it-IT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sarcopenia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  <a:r>
              <a:rPr kumimoji="0" lang="it-IT" sz="20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1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8% nel pre intervento  salita a 1/3 dei pazienti ad un anno dalla sleeve </a:t>
            </a:r>
            <a:r>
              <a:rPr kumimoji="0" lang="it-IT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gastrectomy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330240" y="499733"/>
            <a:ext cx="6435840" cy="3863925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w="88920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081" y="4465910"/>
            <a:ext cx="11619840" cy="197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6884127" y="182880"/>
            <a:ext cx="5307873" cy="1109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2" b="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4"/>
              </a:rPr>
              <a:t>Obes</a:t>
            </a:r>
            <a:r>
              <a:rPr kumimoji="0" lang="it-IT" sz="1102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4"/>
              </a:rPr>
              <a:t> </a:t>
            </a:r>
            <a:r>
              <a:rPr kumimoji="0" lang="it-IT" sz="1102" b="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4"/>
              </a:rPr>
              <a:t>Relat</a:t>
            </a:r>
            <a:r>
              <a:rPr kumimoji="0" lang="it-IT" sz="1102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4"/>
              </a:rPr>
              <a:t> </a:t>
            </a:r>
            <a:r>
              <a:rPr kumimoji="0" lang="it-IT" sz="1102" b="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4"/>
              </a:rPr>
              <a:t>Dis</a:t>
            </a:r>
            <a:r>
              <a:rPr kumimoji="0" lang="it-IT" sz="1102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4"/>
              </a:rPr>
              <a:t>.</a:t>
            </a:r>
            <a:r>
              <a:rPr kumimoji="0" lang="it-IT" sz="1102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2018 Jul;14(7):943-950. </a:t>
            </a:r>
            <a:endParaRPr kumimoji="0" lang="it-IT" sz="1102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2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Prevalence</a:t>
            </a:r>
            <a:r>
              <a:rPr kumimoji="0" lang="it-IT" sz="1102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and </a:t>
            </a:r>
            <a:r>
              <a:rPr kumimoji="0" lang="it-IT" sz="1102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predictors</a:t>
            </a:r>
            <a:r>
              <a:rPr kumimoji="0" lang="it-IT" sz="1102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of </a:t>
            </a:r>
            <a:r>
              <a:rPr kumimoji="0" lang="it-IT" sz="1102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postoperative</a:t>
            </a:r>
            <a:r>
              <a:rPr kumimoji="0" lang="it-IT" sz="1102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it-IT" sz="1102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thiamine</a:t>
            </a:r>
            <a:r>
              <a:rPr kumimoji="0" lang="it-IT" sz="1102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it-IT" sz="1102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deficiency</a:t>
            </a:r>
            <a:r>
              <a:rPr kumimoji="0" lang="it-IT" sz="1102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</a:t>
            </a:r>
            <a:r>
              <a:rPr kumimoji="0" lang="it-IT" sz="1102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after</a:t>
            </a:r>
            <a:r>
              <a:rPr kumimoji="0" lang="it-IT" sz="1102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</a:t>
            </a:r>
            <a:r>
              <a:rPr kumimoji="0" lang="it-IT" sz="1102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vertical</a:t>
            </a:r>
            <a:r>
              <a:rPr kumimoji="0" lang="it-IT" sz="1102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sleeve </a:t>
            </a:r>
            <a:r>
              <a:rPr kumimoji="0" lang="it-IT" sz="1102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gastrectomy</a:t>
            </a:r>
            <a:r>
              <a:rPr kumimoji="0" lang="it-IT" sz="1102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it-IT" sz="1102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2" b="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5"/>
              </a:rPr>
              <a:t>Tang</a:t>
            </a:r>
            <a:r>
              <a:rPr kumimoji="0" lang="it-IT" sz="1102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5"/>
              </a:rPr>
              <a:t> L</a:t>
            </a:r>
            <a:r>
              <a:rPr kumimoji="0" lang="it-IT" sz="1102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  <a:r>
              <a:rPr kumimoji="0" lang="it-IT" sz="1102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 </a:t>
            </a:r>
            <a:r>
              <a:rPr kumimoji="0" lang="it-IT" sz="1102" b="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6"/>
              </a:rPr>
              <a:t>Alsulaim</a:t>
            </a:r>
            <a:r>
              <a:rPr kumimoji="0" lang="it-IT" sz="1102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6"/>
              </a:rPr>
              <a:t> HA</a:t>
            </a:r>
            <a:r>
              <a:rPr kumimoji="0" lang="it-IT" sz="1102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r>
              <a:rPr kumimoji="0" lang="it-IT" sz="1102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 </a:t>
            </a:r>
            <a:r>
              <a:rPr kumimoji="0" lang="it-IT" sz="1102" b="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7"/>
              </a:rPr>
              <a:t>Canner</a:t>
            </a:r>
            <a:r>
              <a:rPr kumimoji="0" lang="it-IT" sz="1102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7"/>
              </a:rPr>
              <a:t> JK</a:t>
            </a:r>
            <a:r>
              <a:rPr kumimoji="0" lang="it-IT" sz="1102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r>
              <a:rPr kumimoji="0" lang="it-IT" sz="1102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 </a:t>
            </a:r>
            <a:r>
              <a:rPr kumimoji="0" lang="it-IT" sz="1102" b="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8"/>
              </a:rPr>
              <a:t>Prokopowicz</a:t>
            </a:r>
            <a:r>
              <a:rPr kumimoji="0" lang="it-IT" sz="1102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8"/>
              </a:rPr>
              <a:t> GP</a:t>
            </a:r>
            <a:r>
              <a:rPr kumimoji="0" lang="it-IT" sz="1102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r>
              <a:rPr kumimoji="0" lang="it-IT" sz="1102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 </a:t>
            </a:r>
            <a:r>
              <a:rPr kumimoji="0" lang="it-IT" sz="1102" b="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9"/>
              </a:rPr>
              <a:t>Steele</a:t>
            </a:r>
            <a:r>
              <a:rPr kumimoji="0" lang="it-IT" sz="1102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9"/>
              </a:rPr>
              <a:t> KE</a:t>
            </a:r>
            <a:r>
              <a:rPr kumimoji="0" lang="it-IT" sz="1102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  <a:r>
              <a:rPr kumimoji="0" lang="it-IT" sz="1102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it-IT" sz="1102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2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2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471965" y="1198637"/>
            <a:ext cx="378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“La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sarcopenia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è considerata una delle principali cause di fragilità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110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84072BA-AA1D-2460-39C6-A45EC51DB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458" t="3044"/>
          <a:stretch/>
        </p:blipFill>
        <p:spPr>
          <a:xfrm>
            <a:off x="527382" y="1920802"/>
            <a:ext cx="10637108" cy="4460527"/>
          </a:xfrm>
          <a:prstGeom prst="rect">
            <a:avLst/>
          </a:prstGeom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19CCEEFC-CCE2-8A6E-E31E-E95777E21C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5099" y="213238"/>
            <a:ext cx="6136207" cy="1357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64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8614C4-4CD4-AE4B-215D-CE72CD459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787" y="-92224"/>
            <a:ext cx="9634515" cy="1450757"/>
          </a:xfrm>
        </p:spPr>
        <p:txBody>
          <a:bodyPr/>
          <a:lstStyle/>
          <a:p>
            <a:r>
              <a:rPr lang="it-IT" dirty="0">
                <a:solidFill>
                  <a:srgbClr val="00377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Criteri diagnostici SO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0C1162CE-3B60-A9B3-F478-A3743DF3B8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0523914"/>
              </p:ext>
            </p:extLst>
          </p:nvPr>
        </p:nvGraphicFramePr>
        <p:xfrm>
          <a:off x="6480043" y="1632249"/>
          <a:ext cx="5462600" cy="139994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06861">
                  <a:extLst>
                    <a:ext uri="{9D8B030D-6E8A-4147-A177-3AD203B41FA5}">
                      <a16:colId xmlns:a16="http://schemas.microsoft.com/office/drawing/2014/main" val="1855872139"/>
                    </a:ext>
                  </a:extLst>
                </a:gridCol>
                <a:gridCol w="3755739">
                  <a:extLst>
                    <a:ext uri="{9D8B030D-6E8A-4147-A177-3AD203B41FA5}">
                      <a16:colId xmlns:a16="http://schemas.microsoft.com/office/drawing/2014/main" val="2620646303"/>
                    </a:ext>
                  </a:extLst>
                </a:gridCol>
              </a:tblGrid>
              <a:tr h="18960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Parameter</a:t>
                      </a:r>
                      <a:endParaRPr lang="it-IT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2" marR="409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Cut-off</a:t>
                      </a:r>
                      <a:endParaRPr lang="it-IT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2" marR="40992" marT="0" marB="0"/>
                </a:tc>
                <a:extLst>
                  <a:ext uri="{0D108BD9-81ED-4DB2-BD59-A6C34878D82A}">
                    <a16:rowId xmlns:a16="http://schemas.microsoft.com/office/drawing/2014/main" val="3814540334"/>
                  </a:ext>
                </a:extLst>
              </a:tr>
              <a:tr h="50617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BMI</a:t>
                      </a:r>
                      <a:endParaRPr lang="it-IT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2" marR="40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≥30 Kg/m</a:t>
                      </a:r>
                      <a:r>
                        <a:rPr lang="en-US" sz="1050" baseline="30000" dirty="0">
                          <a:effectLst/>
                        </a:rPr>
                        <a:t>2</a:t>
                      </a:r>
                      <a:r>
                        <a:rPr lang="en-US" sz="1050" dirty="0">
                          <a:effectLst/>
                        </a:rPr>
                        <a:t> </a:t>
                      </a:r>
                      <a:endParaRPr lang="it-IT" sz="105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 </a:t>
                      </a:r>
                      <a:endParaRPr lang="it-IT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2" marR="40992" marT="0" marB="0"/>
                </a:tc>
                <a:extLst>
                  <a:ext uri="{0D108BD9-81ED-4DB2-BD59-A6C34878D82A}">
                    <a16:rowId xmlns:a16="http://schemas.microsoft.com/office/drawing/2014/main" val="274301836"/>
                  </a:ext>
                </a:extLst>
              </a:tr>
              <a:tr h="70415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it-IT" sz="1050" dirty="0">
                          <a:effectLst/>
                        </a:rPr>
                        <a:t>WC</a:t>
                      </a:r>
                      <a:endParaRPr lang="it-IT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2" marR="40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≥102 cm for M</a:t>
                      </a:r>
                      <a:br>
                        <a:rPr lang="en-US" sz="1050" dirty="0">
                          <a:effectLst/>
                        </a:rPr>
                      </a:br>
                      <a:r>
                        <a:rPr lang="en-US" sz="1050" dirty="0">
                          <a:effectLst/>
                        </a:rPr>
                        <a:t>≥88 cm for F</a:t>
                      </a:r>
                      <a:endParaRPr lang="it-IT" sz="105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 </a:t>
                      </a:r>
                      <a:endParaRPr lang="it-IT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2" marR="40992" marT="0" marB="0"/>
                </a:tc>
                <a:extLst>
                  <a:ext uri="{0D108BD9-81ED-4DB2-BD59-A6C34878D82A}">
                    <a16:rowId xmlns:a16="http://schemas.microsoft.com/office/drawing/2014/main" val="2308897861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1707F247-3703-4566-1718-9BD0E10B1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641611"/>
              </p:ext>
            </p:extLst>
          </p:nvPr>
        </p:nvGraphicFramePr>
        <p:xfrm>
          <a:off x="351234" y="1628800"/>
          <a:ext cx="5936790" cy="4433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3299">
                  <a:extLst>
                    <a:ext uri="{9D8B030D-6E8A-4147-A177-3AD203B41FA5}">
                      <a16:colId xmlns:a16="http://schemas.microsoft.com/office/drawing/2014/main" val="3992228929"/>
                    </a:ext>
                  </a:extLst>
                </a:gridCol>
                <a:gridCol w="3693491">
                  <a:extLst>
                    <a:ext uri="{9D8B030D-6E8A-4147-A177-3AD203B41FA5}">
                      <a16:colId xmlns:a16="http://schemas.microsoft.com/office/drawing/2014/main" val="2826607737"/>
                    </a:ext>
                  </a:extLst>
                </a:gridCol>
              </a:tblGrid>
              <a:tr h="19147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Parameter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Cut-off 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extLst>
                  <a:ext uri="{0D108BD9-81ED-4DB2-BD59-A6C34878D82A}">
                    <a16:rowId xmlns:a16="http://schemas.microsoft.com/office/drawing/2014/main" val="3145621592"/>
                  </a:ext>
                </a:extLst>
              </a:tr>
              <a:tr h="191475"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Skeletal muscle function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505126"/>
                  </a:ext>
                </a:extLst>
              </a:tr>
              <a:tr h="7056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HGS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&lt; 27 Kg for M</a:t>
                      </a:r>
                      <a:endParaRPr lang="it-IT" sz="11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&lt; 16 Kg for F</a:t>
                      </a:r>
                      <a:br>
                        <a:rPr lang="en-US" sz="1100" dirty="0">
                          <a:effectLst/>
                        </a:rPr>
                      </a:b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extLst>
                  <a:ext uri="{0D108BD9-81ED-4DB2-BD59-A6C34878D82A}">
                    <a16:rowId xmlns:a16="http://schemas.microsoft.com/office/drawing/2014/main" val="1783301381"/>
                  </a:ext>
                </a:extLst>
              </a:tr>
              <a:tr h="113413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Knee extension strength test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&lt;18 Kg for M</a:t>
                      </a:r>
                      <a:endParaRPr lang="it-IT" sz="11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&lt;16 Kg for  F</a:t>
                      </a:r>
                      <a:endParaRPr lang="it-IT" sz="11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extLst>
                  <a:ext uri="{0D108BD9-81ED-4DB2-BD59-A6C34878D82A}">
                    <a16:rowId xmlns:a16="http://schemas.microsoft.com/office/drawing/2014/main" val="1667202548"/>
                  </a:ext>
                </a:extLst>
              </a:tr>
              <a:tr h="81991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 times Sit-to-Stand Chair test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≥17 s </a:t>
                      </a:r>
                      <a:endParaRPr lang="it-IT" sz="11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extLst>
                  <a:ext uri="{0D108BD9-81ED-4DB2-BD59-A6C34878D82A}">
                    <a16:rowId xmlns:a16="http://schemas.microsoft.com/office/drawing/2014/main" val="1221726765"/>
                  </a:ext>
                </a:extLst>
              </a:tr>
              <a:tr h="139090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30 s Chair Stand Test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60-64y: 15 for F, 17 for M;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65-69y: 15 for F, 16 for M;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70-74y: 14 for F, 15 for M;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75-79y: 13 for F, 14 for M;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80-84y: 12 for F, 13 for M;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85-89y: 11 for F and M;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90-94y: 9 for F and M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extLst>
                  <a:ext uri="{0D108BD9-81ED-4DB2-BD59-A6C34878D82A}">
                    <a16:rowId xmlns:a16="http://schemas.microsoft.com/office/drawing/2014/main" val="3530439708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48CB3F6F-A6AD-B42F-F02A-7CAFD2963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346804"/>
              </p:ext>
            </p:extLst>
          </p:nvPr>
        </p:nvGraphicFramePr>
        <p:xfrm>
          <a:off x="6480043" y="3355696"/>
          <a:ext cx="5526052" cy="261454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88096">
                  <a:extLst>
                    <a:ext uri="{9D8B030D-6E8A-4147-A177-3AD203B41FA5}">
                      <a16:colId xmlns:a16="http://schemas.microsoft.com/office/drawing/2014/main" val="745748488"/>
                    </a:ext>
                  </a:extLst>
                </a:gridCol>
                <a:gridCol w="3437956">
                  <a:extLst>
                    <a:ext uri="{9D8B030D-6E8A-4147-A177-3AD203B41FA5}">
                      <a16:colId xmlns:a16="http://schemas.microsoft.com/office/drawing/2014/main" val="815458454"/>
                    </a:ext>
                  </a:extLst>
                </a:gridCol>
              </a:tblGrid>
              <a:tr h="158305"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Body </a:t>
                      </a:r>
                      <a:r>
                        <a:rPr lang="it-IT" sz="1100" dirty="0" err="1">
                          <a:effectLst/>
                        </a:rPr>
                        <a:t>composition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710140"/>
                  </a:ext>
                </a:extLst>
              </a:tr>
              <a:tr h="225987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FM%</a:t>
                      </a:r>
                      <a:br>
                        <a:rPr lang="en-US" sz="1100" dirty="0">
                          <a:effectLst/>
                        </a:rPr>
                      </a:b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20-39y:</a:t>
                      </a:r>
                      <a:endParaRPr lang="it-IT" sz="11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&gt;39% for F,  &gt;26% for M             (Caucasians);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&gt;40% for F, &gt;28% for M (Asians);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&gt;38% for F, &gt;26% for M (African-Americans)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40-59 y:</a:t>
                      </a:r>
                      <a:endParaRPr lang="it-IT" sz="11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&gt;41% for F, &gt;29% for M             (Caucasians);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&gt;41% for F, &gt;29% for M (Asians);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&gt;39% for F, &gt;27% for M (African-Americans);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60-79y:</a:t>
                      </a:r>
                      <a:endParaRPr lang="it-IT" sz="11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&gt;43% for F, &gt;31% for M             (Caucasians);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&gt;41% for F, &gt;29% for M (Asians);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&gt;41% for F, &gt;29% for M (African-Americans);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51" marR="12551" marT="0" marB="0"/>
                </a:tc>
                <a:extLst>
                  <a:ext uri="{0D108BD9-81ED-4DB2-BD59-A6C34878D82A}">
                    <a16:rowId xmlns:a16="http://schemas.microsoft.com/office/drawing/2014/main" val="1708315129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905229-4664-5009-8334-D9B187D2711E}"/>
              </a:ext>
            </a:extLst>
          </p:cNvPr>
          <p:cNvSpPr txBox="1"/>
          <p:nvPr/>
        </p:nvSpPr>
        <p:spPr>
          <a:xfrm>
            <a:off x="351234" y="6522913"/>
            <a:ext cx="116239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002060"/>
                </a:solidFill>
              </a:rPr>
              <a:t>Adattato</a:t>
            </a:r>
            <a:r>
              <a:rPr lang="en-US" sz="1400" i="1" dirty="0">
                <a:solidFill>
                  <a:srgbClr val="002060"/>
                </a:solidFill>
              </a:rPr>
              <a:t> da: Definition and Diagnostic Criteria for Sarcopenic Obesity: ESPEN and EASO Consensus Statement</a:t>
            </a:r>
            <a:endParaRPr lang="it-IT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8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92692" y="3802812"/>
            <a:ext cx="1035648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4212" y="955801"/>
            <a:ext cx="7213439" cy="28615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679646" y="456529"/>
            <a:ext cx="10014720" cy="698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FLOWCHART DI VALUTAZIONE DELLA SARCOPENIA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37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219200" y="4039455"/>
            <a:ext cx="10798080" cy="1006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diagnosi richiede la presenza contemporanea sia di una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ridotta massa muscolare sia di una scarsa funzionalità muscolare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che può essere definita come scarsa forza muscolare e scarsa prestazione fisica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9926400" y="4703534"/>
            <a:ext cx="347521" cy="522775"/>
          </a:xfrm>
          <a:prstGeom prst="line">
            <a:avLst/>
          </a:prstGeom>
          <a:noFill/>
          <a:ln w="126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9926401" y="5224869"/>
            <a:ext cx="1916160" cy="3917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Dinamometro</a:t>
            </a: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2286690" y="4884659"/>
            <a:ext cx="451201" cy="522774"/>
          </a:xfrm>
          <a:prstGeom prst="line">
            <a:avLst/>
          </a:prstGeom>
          <a:noFill/>
          <a:ln w="126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101761" y="5389046"/>
            <a:ext cx="4078080" cy="6091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Normale velocità di andatura e/o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SPPB ( short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performance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battery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165090" y="6337430"/>
            <a:ext cx="8359680" cy="4662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Liguori I, et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all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: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Sarcopenia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: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assessment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disease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burden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strategies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to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improve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outcomes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Clin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Interv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Aging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. 2018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May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14;13:913-927</a:t>
            </a:r>
          </a:p>
        </p:txBody>
      </p:sp>
    </p:spTree>
    <p:extLst>
      <p:ext uri="{BB962C8B-B14F-4D97-AF65-F5344CB8AC3E}">
        <p14:creationId xmlns:p14="http://schemas.microsoft.com/office/powerpoint/2010/main" val="981067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-33855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TECNICHE DI SCREENING E VALUTAZIONE MASSA MUSCOLARE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16548" y="1464386"/>
            <a:ext cx="10058400" cy="4497875"/>
          </a:xfrm>
        </p:spPr>
        <p:txBody>
          <a:bodyPr>
            <a:normAutofit fontScale="85000" lnSpcReduction="20000"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VALUTARE SINTOMI E SEGNI DI SARCOPENIA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cadute, debolezza, deambulazione lenta, difficoltà ad alzarsi dalla sedia, perdita di peso, atrofia muscolare).</a:t>
            </a:r>
          </a:p>
          <a:p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Somministrazione del questionario 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SARC-F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identificazione dei soggetti a rischio.</a:t>
            </a:r>
          </a:p>
          <a:p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di screening </a:t>
            </a:r>
            <a:r>
              <a:rPr lang="it-IT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Ishii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punteggio derivato da tre variabili: età, forza della presa e circonferenza del polpaccio).</a:t>
            </a:r>
          </a:p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HANDGRIP TEST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misurazione della forza di presa tramite un dinamometro calibrato.</a:t>
            </a:r>
          </a:p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STAND TEST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misura il tempo necessario per alzarsi da una sedia  5 volte senza aiutarsi con le braccia. Variante per la sedia a rotelle : conta quante volte il paziente può alzarsi in 30 secondi. </a:t>
            </a:r>
          </a:p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DXA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assorbimento a raggi X a doppia energia. Valutare la massa muscolare appendicolare (ASM) corretta in base alle dimensioni corporee (ASM/altezza al quadrato) (ASM / peso) (ASM/BMI)</a:t>
            </a:r>
          </a:p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dell’impedenza bioelettrica. Stima tramite equazione di </a:t>
            </a:r>
            <a:r>
              <a:rPr lang="it-IT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Sergi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della massa muscolare basata sulla conduttività elettrica del corpo.</a:t>
            </a:r>
          </a:p>
          <a:p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VALUTAZIONE DELLA PERFORMANCE FISICA :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valutazione multidimensionale ( muscolo, funzione nervosa, equilibrio) tramite lo 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  <a:r>
              <a:rPr lang="it-IT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phisical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performance </a:t>
            </a:r>
            <a:r>
              <a:rPr lang="it-IT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(SPPB)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valuta velocità dell’andatura, un test di equilibrio ed il </a:t>
            </a:r>
            <a:r>
              <a:rPr lang="it-IT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 test.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SARC-F </a:t>
            </a:r>
            <a:b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forza muscolare, cammino, alzarsi dalla sedia, salire le scale, numero di cadute nell’ultimo anno: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risultato maggiore o uguale a 4 permette di porre diagnosi di </a:t>
            </a:r>
            <a:r>
              <a:rPr lang="it-IT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sarcopenia</a:t>
            </a:r>
            <a:r>
              <a:rPr lang="it-I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30" y="1989753"/>
            <a:ext cx="75914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3"/>
          <p:cNvSpPr txBox="1">
            <a:spLocks noGrp="1"/>
          </p:cNvSpPr>
          <p:nvPr>
            <p:ph type="title"/>
          </p:nvPr>
        </p:nvSpPr>
        <p:spPr>
          <a:xfrm>
            <a:off x="411966" y="109842"/>
            <a:ext cx="7504813" cy="116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6000"/>
              <a:buFont typeface="Helvetica Neue"/>
              <a:buNone/>
            </a:pPr>
            <a:r>
              <a:rPr lang="en-US" sz="4000" dirty="0" err="1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  <a:t>Bioimpedenzometria</a:t>
            </a:r>
            <a:endParaRPr sz="4000" dirty="0">
              <a:solidFill>
                <a:srgbClr val="2F5496"/>
              </a:solidFill>
              <a:latin typeface="+mj-lt"/>
            </a:endParaRPr>
          </a:p>
        </p:txBody>
      </p:sp>
      <p:pic>
        <p:nvPicPr>
          <p:cNvPr id="425" name="Google Shape;425;p33"/>
          <p:cNvPicPr preferRelativeResize="0"/>
          <p:nvPr/>
        </p:nvPicPr>
        <p:blipFill rotWithShape="1">
          <a:blip r:embed="rId3">
            <a:alphaModFix/>
          </a:blip>
          <a:srcRect l="31085" t="14103" r="26066" b="30494"/>
          <a:stretch/>
        </p:blipFill>
        <p:spPr>
          <a:xfrm>
            <a:off x="9042433" y="259893"/>
            <a:ext cx="2869325" cy="161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941" y="5839504"/>
            <a:ext cx="6207717" cy="104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039" y="1187475"/>
            <a:ext cx="4146415" cy="444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9770" y="5531975"/>
            <a:ext cx="6052230" cy="131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40796" y="1787107"/>
            <a:ext cx="6919674" cy="406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3"/>
          <p:cNvPicPr preferRelativeResize="0"/>
          <p:nvPr/>
        </p:nvPicPr>
        <p:blipFill rotWithShape="1">
          <a:blip r:embed="rId3">
            <a:alphaModFix/>
          </a:blip>
          <a:srcRect l="-7323" t="76383"/>
          <a:stretch/>
        </p:blipFill>
        <p:spPr>
          <a:xfrm>
            <a:off x="-237203" y="5490041"/>
            <a:ext cx="6002065" cy="57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8046" y="79405"/>
            <a:ext cx="2022793" cy="169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1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0"/>
          <p:cNvSpPr/>
          <p:nvPr/>
        </p:nvSpPr>
        <p:spPr>
          <a:xfrm>
            <a:off x="1699317" y="6024346"/>
            <a:ext cx="880820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Correlazione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tra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forza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muscolare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 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spessore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muscolare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Rischio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nutrizionale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 per un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carico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 &lt; 40 kg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nell’U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 e 27.5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nella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Helvetica Neue"/>
                <a:cs typeface="Helvetica Neue"/>
                <a:sym typeface="Helvetica Neue"/>
              </a:rPr>
              <a:t> D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sp>
        <p:nvSpPr>
          <p:cNvPr id="396" name="Google Shape;396;p30"/>
          <p:cNvSpPr txBox="1">
            <a:spLocks noGrp="1"/>
          </p:cNvSpPr>
          <p:nvPr>
            <p:ph type="title"/>
          </p:nvPr>
        </p:nvSpPr>
        <p:spPr>
          <a:xfrm>
            <a:off x="2937076" y="0"/>
            <a:ext cx="6348844" cy="164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Helvetica Neue"/>
              <a:buNone/>
            </a:pPr>
            <a:r>
              <a:rPr lang="en-US" sz="3200" dirty="0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  <a:t>STIMA </a:t>
            </a:r>
            <a:r>
              <a:rPr lang="en-US" sz="3200" dirty="0" err="1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  <a:t>della</a:t>
            </a:r>
            <a:r>
              <a:rPr lang="en-US" sz="3200" dirty="0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  <a:t> Massa </a:t>
            </a:r>
            <a:r>
              <a:rPr lang="en-US" sz="3200" dirty="0" err="1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  <a:t>Magra</a:t>
            </a:r>
            <a:r>
              <a:rPr lang="en-US" sz="3200" dirty="0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  <a:t> </a:t>
            </a:r>
            <a:br>
              <a:rPr lang="en-US" sz="3200" dirty="0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</a:br>
            <a:r>
              <a:rPr lang="en-US" sz="3200" dirty="0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  <a:t>(e </a:t>
            </a:r>
            <a:r>
              <a:rPr lang="en-US" sz="3200" dirty="0" err="1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  <a:t>funzionalita</a:t>
            </a:r>
            <a:r>
              <a:rPr lang="en-US" sz="3200" dirty="0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  <a:t>’ </a:t>
            </a:r>
            <a:r>
              <a:rPr lang="en-US" sz="3200" dirty="0" err="1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  <a:t>muscolare</a:t>
            </a:r>
            <a:r>
              <a:rPr lang="en-US" sz="3200" dirty="0">
                <a:solidFill>
                  <a:srgbClr val="2F5496"/>
                </a:solidFill>
                <a:latin typeface="+mj-lt"/>
                <a:ea typeface="Helvetica Neue"/>
                <a:cs typeface="Helvetica Neue"/>
                <a:sym typeface="Helvetica Neue"/>
              </a:rPr>
              <a:t>)</a:t>
            </a:r>
            <a:endParaRPr sz="3200" dirty="0">
              <a:solidFill>
                <a:srgbClr val="2F5496"/>
              </a:solidFill>
              <a:latin typeface="+mj-lt"/>
            </a:endParaRPr>
          </a:p>
        </p:txBody>
      </p:sp>
      <p:pic>
        <p:nvPicPr>
          <p:cNvPr id="397" name="Google Shape;397;p30"/>
          <p:cNvPicPr preferRelativeResize="0"/>
          <p:nvPr/>
        </p:nvPicPr>
        <p:blipFill rotWithShape="1">
          <a:blip r:embed="rId3">
            <a:alphaModFix/>
          </a:blip>
          <a:srcRect r="4483"/>
          <a:stretch/>
        </p:blipFill>
        <p:spPr>
          <a:xfrm>
            <a:off x="1451340" y="1647764"/>
            <a:ext cx="9257654" cy="437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876" y="108488"/>
            <a:ext cx="1911897" cy="2684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64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3"/>
          <p:cNvSpPr txBox="1"/>
          <p:nvPr/>
        </p:nvSpPr>
        <p:spPr>
          <a:xfrm>
            <a:off x="17253" y="28775"/>
            <a:ext cx="12191999" cy="97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5475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6000"/>
              <a:buFont typeface="Calibri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Valutazione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Stato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di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Nutrizione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(VSN)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26" name="Google Shape;32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0049" y="989665"/>
            <a:ext cx="8342453" cy="552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32752" y="6248400"/>
            <a:ext cx="24765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044481" y="2155907"/>
            <a:ext cx="10187520" cy="828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227511" y="501173"/>
            <a:ext cx="9816959" cy="16216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600" b="1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DEFINIZIONE E CLASSIFICAZIONE DELLA </a:t>
            </a:r>
            <a:r>
              <a:rPr lang="it-IT" sz="2600" b="1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SARCOPENIA</a:t>
            </a:r>
            <a:endParaRPr lang="it-IT" sz="2600" b="1" dirty="0" smtClean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Sindrome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caratterizzata </a:t>
            </a:r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it-IT" sz="2000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perdita </a:t>
            </a:r>
            <a:r>
              <a:rPr lang="it-IT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progressiva e generalizzata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 MASSA e della FORZA 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muscolare scheletrica </a:t>
            </a:r>
            <a:endParaRPr lang="it-IT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rischio di esiti avversi quali disabilità fisica, scarsa qualità della vita e </a:t>
            </a:r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morte.</a:t>
            </a:r>
            <a:endParaRPr lang="it-IT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297343" y="6315008"/>
            <a:ext cx="8359680" cy="440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Liguori I, et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all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: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Sarcopenia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: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assessment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 of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disease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burden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 and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strategies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 to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improve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outcomes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.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Clin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Interv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Aging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. 2018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May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 14;13:913-927</a:t>
            </a:r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608641" y="2579312"/>
            <a:ext cx="3659520" cy="1045550"/>
          </a:xfrm>
          <a:prstGeom prst="ellipse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2060"/>
                </a:solidFill>
                <a:latin typeface="Calibri" pitchFamily="32" charset="0"/>
              </a:rPr>
              <a:t>Primaria o età correlata</a:t>
            </a:r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6967681" y="2335531"/>
            <a:ext cx="4266240" cy="1306218"/>
          </a:xfrm>
          <a:prstGeom prst="ellipse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2060"/>
                </a:solidFill>
                <a:latin typeface="Calibri" pitchFamily="32" charset="0"/>
              </a:rPr>
              <a:t>Secondaria quando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2060"/>
                </a:solidFill>
                <a:latin typeface="Calibri" pitchFamily="32" charset="0"/>
              </a:rPr>
              <a:t> possono essere identificate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2060"/>
                </a:solidFill>
                <a:latin typeface="Calibri" pitchFamily="32" charset="0"/>
              </a:rPr>
              <a:t>una o più cause</a:t>
            </a:r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5746561" y="4196600"/>
            <a:ext cx="1741439" cy="702794"/>
          </a:xfrm>
          <a:prstGeom prst="ellipse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Activity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related</a:t>
            </a:r>
            <a:endParaRPr lang="it-IT" sz="1400" dirty="0">
              <a:solidFill>
                <a:srgbClr val="002060"/>
              </a:solidFill>
              <a:latin typeface="Calibri" pitchFamily="32" charset="0"/>
            </a:endParaRPr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10170241" y="4158953"/>
            <a:ext cx="1916160" cy="718635"/>
          </a:xfrm>
          <a:prstGeom prst="ellipse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Disease</a:t>
            </a:r>
            <a:r>
              <a:rPr lang="it-IT" sz="1400" dirty="0">
                <a:solidFill>
                  <a:srgbClr val="002060"/>
                </a:solidFill>
                <a:latin typeface="Calibri" pitchFamily="32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libri" pitchFamily="32" charset="0"/>
              </a:rPr>
              <a:t>related</a:t>
            </a:r>
            <a:endParaRPr lang="it-IT" sz="1400" dirty="0">
              <a:solidFill>
                <a:srgbClr val="002060"/>
              </a:solidFill>
              <a:latin typeface="Calibri" pitchFamily="32" charset="0"/>
            </a:endParaRPr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8012161" y="4572480"/>
            <a:ext cx="2263679" cy="914496"/>
          </a:xfrm>
          <a:prstGeom prst="ellipse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dirty="0" err="1">
                <a:solidFill>
                  <a:srgbClr val="002060"/>
                </a:solidFill>
                <a:latin typeface="Calibri" pitchFamily="32" charset="0"/>
              </a:rPr>
              <a:t>Nutrition</a:t>
            </a:r>
            <a:r>
              <a:rPr lang="it-IT" sz="1600" dirty="0">
                <a:solidFill>
                  <a:srgbClr val="002060"/>
                </a:solidFill>
                <a:latin typeface="Calibri" pitchFamily="32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Calibri" pitchFamily="32" charset="0"/>
              </a:rPr>
              <a:t>related</a:t>
            </a:r>
            <a:endParaRPr lang="it-IT" sz="1600" dirty="0">
              <a:solidFill>
                <a:srgbClr val="002060"/>
              </a:solidFill>
              <a:latin typeface="Calibri" pitchFamily="32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H="1">
            <a:off x="7221121" y="3537016"/>
            <a:ext cx="537600" cy="689833"/>
          </a:xfrm>
          <a:prstGeom prst="line">
            <a:avLst/>
          </a:prstGeom>
          <a:noFill/>
          <a:ln w="1908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9143041" y="3590302"/>
            <a:ext cx="11520" cy="1012426"/>
          </a:xfrm>
          <a:prstGeom prst="line">
            <a:avLst/>
          </a:prstGeom>
          <a:noFill/>
          <a:ln w="1908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>
            <a:off x="10717440" y="3398558"/>
            <a:ext cx="691200" cy="776241"/>
          </a:xfrm>
          <a:prstGeom prst="line">
            <a:avLst/>
          </a:prstGeom>
          <a:noFill/>
          <a:ln w="1908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210" name="Freeform 18"/>
          <p:cNvSpPr>
            <a:spLocks noChangeArrowheads="1"/>
          </p:cNvSpPr>
          <p:nvPr/>
        </p:nvSpPr>
        <p:spPr bwMode="auto">
          <a:xfrm rot="10740000">
            <a:off x="4381440" y="2227108"/>
            <a:ext cx="2524801" cy="1502077"/>
          </a:xfrm>
          <a:custGeom>
            <a:avLst/>
            <a:gdLst/>
            <a:ahLst/>
            <a:cxnLst>
              <a:cxn ang="0">
                <a:pos x="85" y="69"/>
              </a:cxn>
              <a:cxn ang="0">
                <a:pos x="111" y="44"/>
              </a:cxn>
              <a:cxn ang="0">
                <a:pos x="111" y="61"/>
              </a:cxn>
              <a:cxn ang="0">
                <a:pos x="144" y="30"/>
              </a:cxn>
              <a:cxn ang="0">
                <a:pos x="111" y="0"/>
              </a:cxn>
              <a:cxn ang="0">
                <a:pos x="111" y="17"/>
              </a:cxn>
              <a:cxn ang="0">
                <a:pos x="71" y="35"/>
              </a:cxn>
              <a:cxn ang="0">
                <a:pos x="32" y="18"/>
              </a:cxn>
              <a:cxn ang="0">
                <a:pos x="32" y="0"/>
              </a:cxn>
              <a:cxn ang="0">
                <a:pos x="0" y="31"/>
              </a:cxn>
              <a:cxn ang="0">
                <a:pos x="32" y="61"/>
              </a:cxn>
              <a:cxn ang="0">
                <a:pos x="32" y="44"/>
              </a:cxn>
              <a:cxn ang="0">
                <a:pos x="58" y="69"/>
              </a:cxn>
              <a:cxn ang="0">
                <a:pos x="58" y="122"/>
              </a:cxn>
              <a:cxn ang="0">
                <a:pos x="58" y="122"/>
              </a:cxn>
              <a:cxn ang="0">
                <a:pos x="85" y="122"/>
              </a:cxn>
              <a:cxn ang="0">
                <a:pos x="85" y="122"/>
              </a:cxn>
              <a:cxn ang="0">
                <a:pos x="85" y="69"/>
              </a:cxn>
            </a:cxnLst>
            <a:rect l="0" t="0" r="r" b="b"/>
            <a:pathLst>
              <a:path w="144" h="122">
                <a:moveTo>
                  <a:pt x="85" y="69"/>
                </a:moveTo>
                <a:cubicBezTo>
                  <a:pt x="85" y="55"/>
                  <a:pt x="97" y="44"/>
                  <a:pt x="111" y="44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44" y="30"/>
                  <a:pt x="144" y="30"/>
                  <a:pt x="144" y="3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1" y="17"/>
                  <a:pt x="111" y="17"/>
                  <a:pt x="111" y="17"/>
                </a:cubicBezTo>
                <a:cubicBezTo>
                  <a:pt x="95" y="17"/>
                  <a:pt x="81" y="24"/>
                  <a:pt x="71" y="35"/>
                </a:cubicBezTo>
                <a:cubicBezTo>
                  <a:pt x="62" y="25"/>
                  <a:pt x="48" y="18"/>
                  <a:pt x="32" y="18"/>
                </a:cubicBezTo>
                <a:cubicBezTo>
                  <a:pt x="32" y="0"/>
                  <a:pt x="32" y="0"/>
                  <a:pt x="32" y="0"/>
                </a:cubicBezTo>
                <a:cubicBezTo>
                  <a:pt x="0" y="31"/>
                  <a:pt x="0" y="31"/>
                  <a:pt x="0" y="31"/>
                </a:cubicBezTo>
                <a:cubicBezTo>
                  <a:pt x="32" y="61"/>
                  <a:pt x="32" y="61"/>
                  <a:pt x="32" y="61"/>
                </a:cubicBezTo>
                <a:cubicBezTo>
                  <a:pt x="32" y="44"/>
                  <a:pt x="32" y="44"/>
                  <a:pt x="32" y="44"/>
                </a:cubicBezTo>
                <a:cubicBezTo>
                  <a:pt x="46" y="44"/>
                  <a:pt x="58" y="55"/>
                  <a:pt x="58" y="69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85" y="122"/>
                  <a:pt x="85" y="122"/>
                  <a:pt x="85" y="122"/>
                </a:cubicBezTo>
                <a:cubicBezTo>
                  <a:pt x="85" y="122"/>
                  <a:pt x="85" y="122"/>
                  <a:pt x="85" y="122"/>
                </a:cubicBezTo>
                <a:lnTo>
                  <a:pt x="85" y="69"/>
                </a:lnTo>
                <a:close/>
              </a:path>
            </a:pathLst>
          </a:cu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417406" y="545385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 acuta o cronica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ieve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Moderata - Grave 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58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5"/>
          <p:cNvSpPr txBox="1"/>
          <p:nvPr/>
        </p:nvSpPr>
        <p:spPr>
          <a:xfrm>
            <a:off x="0" y="120314"/>
            <a:ext cx="6778848" cy="168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5475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6000"/>
              <a:buFont typeface="Calibri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VSN: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6000"/>
              <a:buFont typeface="Calibri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Funzione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Corporea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5"/>
          <p:cNvSpPr/>
          <p:nvPr/>
        </p:nvSpPr>
        <p:spPr>
          <a:xfrm>
            <a:off x="206752" y="2066255"/>
            <a:ext cx="5720807" cy="3516347"/>
          </a:xfrm>
          <a:prstGeom prst="rect">
            <a:avLst/>
          </a:prstGeom>
          <a:noFill/>
          <a:ln w="9525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ANALISI DI LABORATORIO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Assetto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protidemico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funzione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immunitaria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Assetto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lipidemico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colesterolo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lipoproteine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trigliceridi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Compenso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glicemico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glucosio,insulina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HgbA1C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Elettroliti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ematici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assetto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marziale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Vitamine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plasmatiche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folati, vita. B12, 25OHVitD,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tiamina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Funzionalità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epatica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pancreatica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renale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tiroidea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bilancio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azoto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5"/>
          <p:cNvSpPr/>
          <p:nvPr/>
        </p:nvSpPr>
        <p:spPr>
          <a:xfrm>
            <a:off x="168443" y="6211669"/>
            <a:ext cx="11475704" cy="584775"/>
          </a:xfrm>
          <a:prstGeom prst="rect">
            <a:avLst/>
          </a:prstGeom>
          <a:noFill/>
          <a:ln w="9525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IMMUNOCOMPETENZA 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5"/>
          <p:cNvSpPr/>
          <p:nvPr/>
        </p:nvSpPr>
        <p:spPr>
          <a:xfrm>
            <a:off x="6778848" y="101322"/>
            <a:ext cx="4865298" cy="6001643"/>
          </a:xfrm>
          <a:prstGeom prst="rect">
            <a:avLst/>
          </a:prstGeom>
          <a:noFill/>
          <a:ln w="9525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PROTEINE SIERICHE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kumimoji="0" lang="en-US" sz="19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Albumina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emivita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18-20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giorni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Diminuisce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lentamente per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malnutrizione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-"/>
              <a:tabLst/>
              <a:defRPr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Aumenta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lentamente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riprendendo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nutrizione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normale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-"/>
              <a:tabLst/>
              <a:defRPr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Maln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lieve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30-35; media 25-29;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severa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&lt; 25 g/l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sym typeface="Arial"/>
            </a:endParaRPr>
          </a:p>
          <a:p>
            <a:pPr marL="285750" marR="0" lvl="0" indent="-1651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kumimoji="0" lang="en-US" sz="19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Transferrina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emivita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8-9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giorni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-"/>
              <a:tabLst/>
              <a:defRPr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Influenzata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livelli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depositi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ferro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-"/>
              <a:tabLst/>
              <a:defRPr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Maln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lieve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200-150; media 149-100;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severa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&lt; 100 mg/dl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sym typeface="Arial"/>
            </a:endParaRPr>
          </a:p>
          <a:p>
            <a:pPr marL="285750" marR="0" lvl="0" indent="-1651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kumimoji="0" lang="en-US" sz="19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Prealbumina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emivita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2-3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giorni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Diminuisce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precocemente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nella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malnutrizione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-"/>
              <a:tabLst/>
              <a:defRPr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Aumenta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rapidamente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riprendendo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nutrizione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normale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-"/>
              <a:tabLst/>
              <a:defRPr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Maln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lieve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18-22; media 10-17;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severa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&lt;10 mg/dl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47" name="Google Shape;447;p35"/>
          <p:cNvSpPr/>
          <p:nvPr/>
        </p:nvSpPr>
        <p:spPr>
          <a:xfrm>
            <a:off x="4251159" y="6236306"/>
            <a:ext cx="75157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2F7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Linfocitemia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F7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Maln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lieve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1500-1200; media 1200-800;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severa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&lt; 800 #/m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IgGC3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complemento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6E134C-961D-4CB7-9401-D9BB9EDA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-366542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SARCOPENIA : LA TERAPIA</a:t>
            </a:r>
            <a:endParaRPr lang="en-GB" sz="3200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193D181-4A12-4AF2-9DCB-310B2705B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833" y="1350350"/>
            <a:ext cx="8621485" cy="5172672"/>
          </a:xfrm>
        </p:spPr>
      </p:pic>
    </p:spTree>
    <p:extLst>
      <p:ext uri="{BB962C8B-B14F-4D97-AF65-F5344CB8AC3E}">
        <p14:creationId xmlns:p14="http://schemas.microsoft.com/office/powerpoint/2010/main" val="41088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83361" y="3744394"/>
            <a:ext cx="1035648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044481" y="2155907"/>
            <a:ext cx="10187520" cy="828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94523" y="6238908"/>
            <a:ext cx="11343257" cy="544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Santarpia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L, Contaldo F,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Pasanisi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F.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Dietary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protein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content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for an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optimal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diet: 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clinical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view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. Journal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Cachexia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Sarcopenia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Muscle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. 2017;8(3):345-348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349761" y="-50668"/>
            <a:ext cx="10667520" cy="979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Contenuto proteico di diete ipocaloriche nel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range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 di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2" charset="0"/>
                <a:ea typeface="+mn-ea"/>
                <a:cs typeface="+mn-cs"/>
              </a:rPr>
              <a:t>1,2/1,6 g di proteine Kg/Peso corporeo/ die</a:t>
            </a:r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>
            <a:off x="5400961" y="988398"/>
            <a:ext cx="1305600" cy="81656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2394241" y="2202022"/>
            <a:ext cx="7620479" cy="1825178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5000" rIns="90000" bIns="450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20-30 g di proteine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 ogni pasto principale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 origine animale contenenti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Leucina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(effetto anabolico)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419145" y="4679454"/>
            <a:ext cx="9795840" cy="1960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Tuttavia  è necessario valutare attentamente l'assunzione di proteine e AA come di solito effettuato per grassi e CHO  considerando la quantità ma anche qualità, digeribilità, tempi di distribuzione giornaliera, composizione del pasto, caratteristiche individuali della massa magra, totale assunzione giornaliera di energia, malattie concomitanti,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ecc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02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783361" y="3744394"/>
            <a:ext cx="1035648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044481" y="2155907"/>
            <a:ext cx="10187520" cy="828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60" y="1005226"/>
            <a:ext cx="11973120" cy="41231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560" y="195861"/>
            <a:ext cx="11973120" cy="816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95040" y="5472576"/>
            <a:ext cx="1217664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JafariNasabian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P,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Inglis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JE, Kelly OJ, Ilich JZ.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Osteosarcopenic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obesity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women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impact,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prevalence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management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challenges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International Journal of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Women’s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2017;9:33-42.</a:t>
            </a:r>
          </a:p>
        </p:txBody>
      </p:sp>
    </p:spTree>
    <p:extLst>
      <p:ext uri="{BB962C8B-B14F-4D97-AF65-F5344CB8AC3E}">
        <p14:creationId xmlns:p14="http://schemas.microsoft.com/office/powerpoint/2010/main" val="2081276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973" y="769326"/>
            <a:ext cx="3379200" cy="513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4070" y="277950"/>
            <a:ext cx="3638399" cy="156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CasellaDiTesto 4"/>
          <p:cNvSpPr txBox="1">
            <a:spLocks noChangeArrowheads="1"/>
          </p:cNvSpPr>
          <p:nvPr/>
        </p:nvSpPr>
        <p:spPr bwMode="auto">
          <a:xfrm>
            <a:off x="464640" y="2632597"/>
            <a:ext cx="5976961" cy="94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892" tIns="56446" rIns="112892" bIns="56446">
            <a:spAutoFit/>
          </a:bodyPr>
          <a:lstStyle/>
          <a:p>
            <a:r>
              <a:rPr lang="it-IT" altLang="it-IT" dirty="0">
                <a:solidFill>
                  <a:srgbClr val="002060"/>
                </a:solidFill>
              </a:rPr>
              <a:t>Miglioramento significativo nella forza muscolare è raggiunto con la combinazione di esercizio fisico e </a:t>
            </a:r>
            <a:r>
              <a:rPr lang="it-IT" altLang="it-IT" dirty="0" err="1">
                <a:solidFill>
                  <a:srgbClr val="002060"/>
                </a:solidFill>
              </a:rPr>
              <a:t>supplementazione</a:t>
            </a:r>
            <a:r>
              <a:rPr lang="it-IT" altLang="it-IT" dirty="0">
                <a:solidFill>
                  <a:srgbClr val="002060"/>
                </a:solidFill>
              </a:rPr>
              <a:t> proteica</a:t>
            </a:r>
          </a:p>
        </p:txBody>
      </p:sp>
      <p:sp>
        <p:nvSpPr>
          <p:cNvPr id="6" name="Rettangolo con angoli arrotondati 5">
            <a:extLst/>
          </p:cNvPr>
          <p:cNvSpPr/>
          <p:nvPr/>
        </p:nvSpPr>
        <p:spPr>
          <a:xfrm>
            <a:off x="844800" y="4190841"/>
            <a:ext cx="5784961" cy="1018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92" tIns="56446" rIns="112892" bIns="56446" anchor="ctr"/>
          <a:lstStyle/>
          <a:p>
            <a:pPr algn="ctr">
              <a:defRPr/>
            </a:pPr>
            <a:r>
              <a:rPr lang="it-IT" dirty="0"/>
              <a:t>Esercizio fisico un valore aggiunto nel follow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83361" y="3744394"/>
            <a:ext cx="1035648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044481" y="2155907"/>
            <a:ext cx="10187520" cy="828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772" y="195861"/>
            <a:ext cx="8359680" cy="292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001" y="3495247"/>
            <a:ext cx="11485440" cy="19917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393920" y="5649713"/>
            <a:ext cx="10450561" cy="419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Deutz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NE,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Bauer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JM,et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intake and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ESPEN Expert Group.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it-IT" sz="1200" dirty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2014 Dec;33(6):929-36</a:t>
            </a:r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4615680" y="881373"/>
            <a:ext cx="2263681" cy="45796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1278" name="Oval 14"/>
          <p:cNvSpPr>
            <a:spLocks noChangeArrowheads="1"/>
          </p:cNvSpPr>
          <p:nvPr/>
        </p:nvSpPr>
        <p:spPr bwMode="auto">
          <a:xfrm>
            <a:off x="2699520" y="2317204"/>
            <a:ext cx="4440961" cy="653829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83361" y="3744394"/>
            <a:ext cx="1035648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044481" y="2155907"/>
            <a:ext cx="10187520" cy="828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190721" y="456529"/>
            <a:ext cx="8486400" cy="2546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14313" indent="-212725" algn="ctr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it-IT" sz="2400" b="1" dirty="0" smtClean="0">
                <a:solidFill>
                  <a:srgbClr val="00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CARATTERISTICHE  NUTRIZIONALI DELLE PROTEINE NE  INFLUENZANO LA DIGESTIONE E L'ASSORBIMENTO.</a:t>
            </a:r>
          </a:p>
          <a:p>
            <a:pPr marL="214313" indent="-212725" algn="ctr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endParaRPr lang="it-IT" sz="2400" b="1" dirty="0" smtClean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8" algn="just">
              <a:buClr>
                <a:srgbClr val="FFFFFF"/>
              </a:buClr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del siero del latte (β-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lattoglobuline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,α-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lattoalbumine,siero-albumine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), sono  considerate proteine "veloci" per il loro rapido rilascio di aminoacidi</a:t>
            </a:r>
          </a:p>
          <a:p>
            <a:pPr marL="1588" algn="just">
              <a:buClr>
                <a:srgbClr val="FFFFFF"/>
              </a:buClr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caseina è una proteina a "lento " rilascio 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745628" y="3313957"/>
            <a:ext cx="11059200" cy="16216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raccomandazioni sull'assunzione proteica consigliano di utilizzare non i valori di creatinina e clearance della creatinina ma la filtrazione glomerulare GFR(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Glomerular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filtration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rate-velocità di filtrazione glomerulare)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96961" y="4252767"/>
            <a:ext cx="11059200" cy="11348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pazienti con IRC con GFR &lt; 30 ml/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/1.73 m</a:t>
            </a:r>
            <a:r>
              <a:rPr lang="it-IT" baseline="3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raccomandabile un apporto proteico inferiore da 0,6 a 0,8 g / kg / die con un apporto energetico sufficiente (circa 30 kcal / kg / die).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393920" y="5780768"/>
            <a:ext cx="10450561" cy="419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 dirty="0">
                <a:solidFill>
                  <a:srgbClr val="FFFFFF"/>
                </a:solidFill>
                <a:latin typeface="Calibri" pitchFamily="32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Deutz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NE,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Bauer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JM,et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intake and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ESPEN Expert Group.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2014 Dec;33(6):929-36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Text Box 5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76486" name="Text Box 6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76487" name="Text Box 7"/>
          <p:cNvSpPr txBox="1">
            <a:spLocks noChangeArrowheads="1"/>
          </p:cNvSpPr>
          <p:nvPr/>
        </p:nvSpPr>
        <p:spPr bwMode="auto">
          <a:xfrm>
            <a:off x="783361" y="3744394"/>
            <a:ext cx="1035648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76488" name="Text Box 8"/>
          <p:cNvSpPr txBox="1">
            <a:spLocks noChangeArrowheads="1"/>
          </p:cNvSpPr>
          <p:nvPr/>
        </p:nvSpPr>
        <p:spPr bwMode="auto">
          <a:xfrm>
            <a:off x="1044481" y="2155907"/>
            <a:ext cx="10187520" cy="828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276489" name="Picture 9"/>
          <p:cNvPicPr>
            <a:picLocks noChangeAspect="1" noChangeArrowheads="1"/>
          </p:cNvPicPr>
          <p:nvPr/>
        </p:nvPicPr>
        <p:blipFill>
          <a:blip r:embed="rId3"/>
          <a:srcRect l="5008" r="10025"/>
          <a:stretch>
            <a:fillRect/>
          </a:stretch>
        </p:blipFill>
        <p:spPr bwMode="auto">
          <a:xfrm>
            <a:off x="796801" y="273629"/>
            <a:ext cx="9801599" cy="20133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6490" name="Text Box 10"/>
          <p:cNvSpPr txBox="1">
            <a:spLocks noChangeArrowheads="1"/>
          </p:cNvSpPr>
          <p:nvPr/>
        </p:nvSpPr>
        <p:spPr bwMode="auto">
          <a:xfrm>
            <a:off x="612481" y="3844764"/>
            <a:ext cx="10796159" cy="16000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dirty="0">
              <a:solidFill>
                <a:srgbClr val="FFFFFF"/>
              </a:solidFill>
              <a:latin typeface="Calibri" pitchFamily="32" charset="0"/>
              <a:cs typeface="Times New Roman" pitchFamily="16" charset="0"/>
            </a:endParaRPr>
          </a:p>
          <a:p>
            <a:pPr algn="just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randomizzati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controllati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breve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sintesi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delle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muscolari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hanno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dimostrato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siero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latte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aumentano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sintesi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misura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rispetto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agli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isolati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caseina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soia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suggeriscono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aminoacidi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essenziali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stimolano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sintesi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proteica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muscolare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misura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rispetto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agli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amminoacidi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essenziali</a:t>
            </a:r>
            <a:endParaRPr lang="de-DE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491" name="Text Box 11"/>
          <p:cNvSpPr txBox="1">
            <a:spLocks noChangeArrowheads="1"/>
          </p:cNvSpPr>
          <p:nvPr/>
        </p:nvSpPr>
        <p:spPr bwMode="auto">
          <a:xfrm>
            <a:off x="612481" y="2802518"/>
            <a:ext cx="10714882" cy="841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integratori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proteici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variano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ampiamente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loro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composizione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piccoli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eterogenei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hanno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difficile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estrapolare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risultati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sviluppare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raccomandazioni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basate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sull'analisi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basate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sui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l'integrazione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proteica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prevenzione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della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sarcopenia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>
            <a:off x="783361" y="3744394"/>
            <a:ext cx="1035648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4680" name="Text Box 8"/>
          <p:cNvSpPr txBox="1">
            <a:spLocks noChangeArrowheads="1"/>
          </p:cNvSpPr>
          <p:nvPr/>
        </p:nvSpPr>
        <p:spPr bwMode="auto">
          <a:xfrm>
            <a:off x="1044481" y="2155907"/>
            <a:ext cx="10187520" cy="828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28468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8320" y="406123"/>
            <a:ext cx="8918399" cy="17497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4682" name="Text Box 10"/>
          <p:cNvSpPr txBox="1">
            <a:spLocks noChangeArrowheads="1"/>
          </p:cNvSpPr>
          <p:nvPr/>
        </p:nvSpPr>
        <p:spPr bwMode="auto">
          <a:xfrm>
            <a:off x="247681" y="2383451"/>
            <a:ext cx="11944319" cy="10124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„Protein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Summit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2“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composto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più di 60 </a:t>
            </a:r>
            <a:r>
              <a:rPr 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nutrizionisti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esperti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salute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educatori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nutrizionali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suggeriscono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aumentare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particolare</a:t>
            </a:r>
            <a:r>
              <a:rPr 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l'assunzione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animali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più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ricca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leucina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di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conseguenza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più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efficace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influenzare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metabolismo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proteico</a:t>
            </a:r>
            <a:r>
              <a:rPr lang="de-DE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anabolico</a:t>
            </a:r>
            <a:endParaRPr lang="de-DE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468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1601" y="4432260"/>
            <a:ext cx="5519999" cy="18232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783361" y="3744394"/>
            <a:ext cx="1035648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1044481" y="2155907"/>
            <a:ext cx="10187520" cy="828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28672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721" y="1828992"/>
            <a:ext cx="5948160" cy="26786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6730" name="Text Box 10"/>
          <p:cNvSpPr txBox="1">
            <a:spLocks noChangeArrowheads="1"/>
          </p:cNvSpPr>
          <p:nvPr/>
        </p:nvSpPr>
        <p:spPr bwMode="auto">
          <a:xfrm>
            <a:off x="6357121" y="1960046"/>
            <a:ext cx="5485439" cy="12385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animali hanno una densità proteica elevata accompagnata dal minor contenuto energetico di questi alimenti in confronto con le proteine di origine vegetale</a:t>
            </a:r>
          </a:p>
        </p:txBody>
      </p:sp>
      <p:sp>
        <p:nvSpPr>
          <p:cNvPr id="286731" name="Oval 11"/>
          <p:cNvSpPr>
            <a:spLocks noChangeArrowheads="1"/>
          </p:cNvSpPr>
          <p:nvPr/>
        </p:nvSpPr>
        <p:spPr bwMode="auto">
          <a:xfrm>
            <a:off x="6706561" y="3526931"/>
            <a:ext cx="4266240" cy="1045550"/>
          </a:xfrm>
          <a:prstGeom prst="ellipse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 contenuto proteico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minor contenuto calorico</a:t>
            </a:r>
          </a:p>
        </p:txBody>
      </p:sp>
      <p:sp>
        <p:nvSpPr>
          <p:cNvPr id="286732" name="Text Box 12"/>
          <p:cNvSpPr txBox="1">
            <a:spLocks noChangeArrowheads="1"/>
          </p:cNvSpPr>
          <p:nvPr/>
        </p:nvSpPr>
        <p:spPr bwMode="auto">
          <a:xfrm>
            <a:off x="940800" y="4899395"/>
            <a:ext cx="9421441" cy="1006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proteine animali, in particolare le proteine del siero del latte, promuovono l'aumento di massa magra attraverso l'aumento della sintesi proteica dei muscoli scheletrici e migliorano il controllo dell'appetito e la sazietà più delle proteine vegetali, come la proteina di soia</a:t>
            </a:r>
          </a:p>
        </p:txBody>
      </p:sp>
      <p:sp>
        <p:nvSpPr>
          <p:cNvPr id="286733" name="Text Box 13"/>
          <p:cNvSpPr txBox="1">
            <a:spLocks noChangeArrowheads="1"/>
          </p:cNvSpPr>
          <p:nvPr/>
        </p:nvSpPr>
        <p:spPr bwMode="auto">
          <a:xfrm>
            <a:off x="8223361" y="5878698"/>
            <a:ext cx="3968639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it-IT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it-IT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  <a:r>
              <a:rPr lang="it-IT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</a:t>
            </a:r>
            <a:r>
              <a:rPr lang="it-IT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Vol. 41, 2016</a:t>
            </a:r>
          </a:p>
        </p:txBody>
      </p:sp>
      <p:pic>
        <p:nvPicPr>
          <p:cNvPr id="286734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401" y="165618"/>
            <a:ext cx="7488000" cy="14660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6604801" y="6047196"/>
            <a:ext cx="3122562" cy="331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9207" tIns="49604" rIns="99207" bIns="49604">
            <a:spAutoFit/>
          </a:bodyPr>
          <a:lstStyle/>
          <a:p>
            <a:pPr defTabSz="495300" hangingPunct="1">
              <a:lnSpc>
                <a:spcPct val="100000"/>
              </a:lnSpc>
              <a:tabLst>
                <a:tab pos="798513" algn="l"/>
                <a:tab pos="1595438" algn="l"/>
                <a:tab pos="2393950" algn="l"/>
              </a:tabLst>
            </a:pPr>
            <a:r>
              <a:rPr lang="it-IT" sz="1500">
                <a:solidFill>
                  <a:srgbClr val="292934"/>
                </a:solidFill>
                <a:latin typeface="Tahoma" pitchFamily="34" charset="0"/>
              </a:rPr>
              <a:t>Janssen et al. J Appl Physiol  2000</a:t>
            </a:r>
          </a:p>
        </p:txBody>
      </p:sp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455041" y="620706"/>
            <a:ext cx="10849919" cy="500286"/>
          </a:xfrm>
          <a:prstGeom prst="rect">
            <a:avLst/>
          </a:prstGeom>
          <a:solidFill>
            <a:srgbClr val="FDFCF8"/>
          </a:solidFill>
          <a:ln w="12600">
            <a:noFill/>
            <a:miter lim="800000"/>
            <a:headEnd/>
            <a:tailEnd/>
          </a:ln>
          <a:effectLst/>
        </p:spPr>
        <p:txBody>
          <a:bodyPr lIns="99207" tIns="49604" rIns="99207" bIns="49604">
            <a:spAutoFit/>
          </a:bodyPr>
          <a:lstStyle/>
          <a:p>
            <a:pPr algn="ctr" defTabSz="495300" hangingPunct="1">
              <a:lnSpc>
                <a:spcPct val="100000"/>
              </a:lnSpc>
              <a:tabLst>
                <a:tab pos="798513" algn="l"/>
                <a:tab pos="1595438" algn="l"/>
                <a:tab pos="2393950" algn="l"/>
                <a:tab pos="3192463" algn="l"/>
                <a:tab pos="3989388" algn="l"/>
                <a:tab pos="4787900" algn="l"/>
                <a:tab pos="5586413" algn="l"/>
                <a:tab pos="6383338" algn="l"/>
                <a:tab pos="7181850" algn="l"/>
                <a:tab pos="7978775" algn="l"/>
                <a:tab pos="8777288" algn="l"/>
              </a:tabLst>
            </a:pPr>
            <a:r>
              <a:rPr lang="it-IT" sz="2600" b="1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    Influence of Age on body composition</a:t>
            </a:r>
          </a:p>
        </p:txBody>
      </p:sp>
      <p:grpSp>
        <p:nvGrpSpPr>
          <p:cNvPr id="2" name="Group 484"/>
          <p:cNvGrpSpPr>
            <a:grpSpLocks/>
          </p:cNvGrpSpPr>
          <p:nvPr/>
        </p:nvGrpSpPr>
        <p:grpSpPr bwMode="auto">
          <a:xfrm>
            <a:off x="1198174" y="1556804"/>
            <a:ext cx="10559907" cy="4413875"/>
            <a:chOff x="566" y="981"/>
            <a:chExt cx="4989" cy="2780"/>
          </a:xfrm>
        </p:grpSpPr>
        <p:sp>
          <p:nvSpPr>
            <p:cNvPr id="229861" name="Rectangle 485"/>
            <p:cNvSpPr>
              <a:spLocks noChangeArrowheads="1"/>
            </p:cNvSpPr>
            <p:nvPr/>
          </p:nvSpPr>
          <p:spPr bwMode="auto">
            <a:xfrm>
              <a:off x="1714" y="3485"/>
              <a:ext cx="890" cy="2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9207" tIns="49604" rIns="99207" bIns="49604">
              <a:spAutoFit/>
            </a:bodyPr>
            <a:lstStyle/>
            <a:p>
              <a:pPr defTabSz="495300">
                <a:lnSpc>
                  <a:spcPct val="100000"/>
                </a:lnSpc>
                <a:tabLst>
                  <a:tab pos="798513" algn="l"/>
                </a:tabLst>
              </a:pPr>
              <a:r>
                <a:rPr lang="it-IT" sz="2200" i="1" dirty="0">
                  <a:solidFill>
                    <a:srgbClr val="292934"/>
                  </a:solidFill>
                  <a:latin typeface="Calibri" pitchFamily="32" charset="0"/>
                </a:rPr>
                <a:t>Age (</a:t>
              </a:r>
              <a:r>
                <a:rPr lang="it-IT" sz="2200" i="1" dirty="0" err="1">
                  <a:solidFill>
                    <a:srgbClr val="292934"/>
                  </a:solidFill>
                  <a:latin typeface="Calibri" pitchFamily="32" charset="0"/>
                </a:rPr>
                <a:t>years</a:t>
              </a:r>
              <a:r>
                <a:rPr lang="it-IT" sz="2200" i="1" dirty="0">
                  <a:solidFill>
                    <a:srgbClr val="292934"/>
                  </a:solidFill>
                  <a:latin typeface="Calibri" pitchFamily="32" charset="0"/>
                </a:rPr>
                <a:t>)</a:t>
              </a:r>
            </a:p>
          </p:txBody>
        </p:sp>
        <p:sp>
          <p:nvSpPr>
            <p:cNvPr id="229862" name="Rectangle 486"/>
            <p:cNvSpPr>
              <a:spLocks noChangeArrowheads="1"/>
            </p:cNvSpPr>
            <p:nvPr/>
          </p:nvSpPr>
          <p:spPr bwMode="auto">
            <a:xfrm rot="16200000">
              <a:off x="-15" y="2078"/>
              <a:ext cx="1369" cy="2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9207" tIns="49604" rIns="99207" bIns="49604">
              <a:spAutoFit/>
            </a:bodyPr>
            <a:lstStyle/>
            <a:p>
              <a:pPr defTabSz="495300">
                <a:lnSpc>
                  <a:spcPct val="100000"/>
                </a:lnSpc>
                <a:tabLst>
                  <a:tab pos="798513" algn="l"/>
                  <a:tab pos="1595438" algn="l"/>
                </a:tabLst>
              </a:pPr>
              <a:r>
                <a:rPr lang="it-IT" sz="2200" i="1">
                  <a:solidFill>
                    <a:srgbClr val="292934"/>
                  </a:solidFill>
                  <a:latin typeface="Calibri" pitchFamily="32" charset="0"/>
                </a:rPr>
                <a:t>Muscle Mass (kg)</a:t>
              </a:r>
            </a:p>
          </p:txBody>
        </p:sp>
        <p:sp>
          <p:nvSpPr>
            <p:cNvPr id="229863" name="Rectangle 487"/>
            <p:cNvSpPr>
              <a:spLocks noChangeArrowheads="1"/>
            </p:cNvSpPr>
            <p:nvPr/>
          </p:nvSpPr>
          <p:spPr bwMode="auto">
            <a:xfrm flipV="1">
              <a:off x="1065" y="2024"/>
              <a:ext cx="2036" cy="47"/>
            </a:xfrm>
            <a:prstGeom prst="rect">
              <a:avLst/>
            </a:prstGeom>
            <a:solidFill>
              <a:srgbClr val="BAAD8D"/>
            </a:solidFill>
            <a:ln w="9525">
              <a:noFill/>
              <a:round/>
              <a:headEnd/>
              <a:tailEnd/>
            </a:ln>
            <a:effectLst/>
          </p:spPr>
          <p:txBody>
            <a:bodyPr rot="10800000" wrap="none" anchor="ctr"/>
            <a:lstStyle/>
            <a:p>
              <a:endParaRPr lang="it-IT"/>
            </a:p>
          </p:txBody>
        </p:sp>
        <p:sp>
          <p:nvSpPr>
            <p:cNvPr id="229864" name="Rectangle 488"/>
            <p:cNvSpPr>
              <a:spLocks noChangeArrowheads="1"/>
            </p:cNvSpPr>
            <p:nvPr/>
          </p:nvSpPr>
          <p:spPr bwMode="auto">
            <a:xfrm>
              <a:off x="2972" y="2025"/>
              <a:ext cx="259" cy="1199"/>
            </a:xfrm>
            <a:prstGeom prst="rect">
              <a:avLst/>
            </a:prstGeom>
            <a:solidFill>
              <a:srgbClr val="D5D286"/>
            </a:solidFill>
            <a:ln w="936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9865" name="Rectangle 489"/>
            <p:cNvSpPr>
              <a:spLocks noChangeArrowheads="1"/>
            </p:cNvSpPr>
            <p:nvPr/>
          </p:nvSpPr>
          <p:spPr bwMode="auto">
            <a:xfrm rot="16200000">
              <a:off x="-15" y="2078"/>
              <a:ext cx="1369" cy="2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9207" tIns="49604" rIns="99207" bIns="49604">
              <a:spAutoFit/>
            </a:bodyPr>
            <a:lstStyle/>
            <a:p>
              <a:pPr defTabSz="495300">
                <a:lnSpc>
                  <a:spcPct val="100000"/>
                </a:lnSpc>
                <a:tabLst>
                  <a:tab pos="798513" algn="l"/>
                  <a:tab pos="1595438" algn="l"/>
                </a:tabLst>
              </a:pPr>
              <a:r>
                <a:rPr lang="it-IT" sz="2200" i="1">
                  <a:solidFill>
                    <a:srgbClr val="292934"/>
                  </a:solidFill>
                  <a:latin typeface="Calibri" pitchFamily="32" charset="0"/>
                </a:rPr>
                <a:t>Muscle Mass (kg)</a:t>
              </a:r>
            </a:p>
          </p:txBody>
        </p:sp>
        <p:grpSp>
          <p:nvGrpSpPr>
            <p:cNvPr id="3" name="Group 490"/>
            <p:cNvGrpSpPr>
              <a:grpSpLocks/>
            </p:cNvGrpSpPr>
            <p:nvPr/>
          </p:nvGrpSpPr>
          <p:grpSpPr bwMode="auto">
            <a:xfrm>
              <a:off x="1048" y="1064"/>
              <a:ext cx="2350" cy="2213"/>
              <a:chOff x="1048" y="1064"/>
              <a:chExt cx="2350" cy="2213"/>
            </a:xfrm>
          </p:grpSpPr>
          <p:sp>
            <p:nvSpPr>
              <p:cNvPr id="229867" name="Line 491"/>
              <p:cNvSpPr>
                <a:spLocks noChangeShapeType="1"/>
              </p:cNvSpPr>
              <p:nvPr/>
            </p:nvSpPr>
            <p:spPr bwMode="auto">
              <a:xfrm>
                <a:off x="1092" y="1064"/>
                <a:ext cx="0" cy="2165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68" name="Line 492"/>
              <p:cNvSpPr>
                <a:spLocks noChangeShapeType="1"/>
              </p:cNvSpPr>
              <p:nvPr/>
            </p:nvSpPr>
            <p:spPr bwMode="auto">
              <a:xfrm>
                <a:off x="1048" y="3231"/>
                <a:ext cx="42" cy="0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69" name="Line 493"/>
              <p:cNvSpPr>
                <a:spLocks noChangeShapeType="1"/>
              </p:cNvSpPr>
              <p:nvPr/>
            </p:nvSpPr>
            <p:spPr bwMode="auto">
              <a:xfrm>
                <a:off x="1048" y="2799"/>
                <a:ext cx="42" cy="0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70" name="Line 494"/>
              <p:cNvSpPr>
                <a:spLocks noChangeShapeType="1"/>
              </p:cNvSpPr>
              <p:nvPr/>
            </p:nvSpPr>
            <p:spPr bwMode="auto">
              <a:xfrm>
                <a:off x="1048" y="2367"/>
                <a:ext cx="42" cy="0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71" name="Line 495"/>
              <p:cNvSpPr>
                <a:spLocks noChangeShapeType="1"/>
              </p:cNvSpPr>
              <p:nvPr/>
            </p:nvSpPr>
            <p:spPr bwMode="auto">
              <a:xfrm>
                <a:off x="1048" y="1928"/>
                <a:ext cx="42" cy="0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72" name="Line 496"/>
              <p:cNvSpPr>
                <a:spLocks noChangeShapeType="1"/>
              </p:cNvSpPr>
              <p:nvPr/>
            </p:nvSpPr>
            <p:spPr bwMode="auto">
              <a:xfrm>
                <a:off x="1048" y="1496"/>
                <a:ext cx="42" cy="0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73" name="Line 497"/>
              <p:cNvSpPr>
                <a:spLocks noChangeShapeType="1"/>
              </p:cNvSpPr>
              <p:nvPr/>
            </p:nvSpPr>
            <p:spPr bwMode="auto">
              <a:xfrm>
                <a:off x="1048" y="1064"/>
                <a:ext cx="42" cy="0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74" name="Line 498"/>
              <p:cNvSpPr>
                <a:spLocks noChangeShapeType="1"/>
              </p:cNvSpPr>
              <p:nvPr/>
            </p:nvSpPr>
            <p:spPr bwMode="auto">
              <a:xfrm>
                <a:off x="1092" y="3231"/>
                <a:ext cx="2307" cy="0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75" name="Line 499"/>
              <p:cNvSpPr>
                <a:spLocks noChangeShapeType="1"/>
              </p:cNvSpPr>
              <p:nvPr/>
            </p:nvSpPr>
            <p:spPr bwMode="auto">
              <a:xfrm flipV="1">
                <a:off x="1092" y="3229"/>
                <a:ext cx="0" cy="49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76" name="Line 500"/>
              <p:cNvSpPr>
                <a:spLocks noChangeShapeType="1"/>
              </p:cNvSpPr>
              <p:nvPr/>
            </p:nvSpPr>
            <p:spPr bwMode="auto">
              <a:xfrm flipV="1">
                <a:off x="1401" y="3229"/>
                <a:ext cx="0" cy="49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77" name="Line 501"/>
              <p:cNvSpPr>
                <a:spLocks noChangeShapeType="1"/>
              </p:cNvSpPr>
              <p:nvPr/>
            </p:nvSpPr>
            <p:spPr bwMode="auto">
              <a:xfrm flipV="1">
                <a:off x="1709" y="3229"/>
                <a:ext cx="0" cy="49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78" name="Line 502"/>
              <p:cNvSpPr>
                <a:spLocks noChangeShapeType="1"/>
              </p:cNvSpPr>
              <p:nvPr/>
            </p:nvSpPr>
            <p:spPr bwMode="auto">
              <a:xfrm flipV="1">
                <a:off x="2013" y="3229"/>
                <a:ext cx="0" cy="49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79" name="Line 503"/>
              <p:cNvSpPr>
                <a:spLocks noChangeShapeType="1"/>
              </p:cNvSpPr>
              <p:nvPr/>
            </p:nvSpPr>
            <p:spPr bwMode="auto">
              <a:xfrm flipV="1">
                <a:off x="2321" y="3229"/>
                <a:ext cx="0" cy="49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80" name="Line 504"/>
              <p:cNvSpPr>
                <a:spLocks noChangeShapeType="1"/>
              </p:cNvSpPr>
              <p:nvPr/>
            </p:nvSpPr>
            <p:spPr bwMode="auto">
              <a:xfrm flipV="1">
                <a:off x="2630" y="3229"/>
                <a:ext cx="0" cy="49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81" name="Line 505"/>
              <p:cNvSpPr>
                <a:spLocks noChangeShapeType="1"/>
              </p:cNvSpPr>
              <p:nvPr/>
            </p:nvSpPr>
            <p:spPr bwMode="auto">
              <a:xfrm flipV="1">
                <a:off x="2939" y="3229"/>
                <a:ext cx="0" cy="49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82" name="Line 506"/>
              <p:cNvSpPr>
                <a:spLocks noChangeShapeType="1"/>
              </p:cNvSpPr>
              <p:nvPr/>
            </p:nvSpPr>
            <p:spPr bwMode="auto">
              <a:xfrm flipV="1">
                <a:off x="3248" y="3229"/>
                <a:ext cx="0" cy="49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9883" name="Oval 507"/>
              <p:cNvSpPr>
                <a:spLocks noChangeArrowheads="1"/>
              </p:cNvSpPr>
              <p:nvPr/>
            </p:nvSpPr>
            <p:spPr bwMode="auto">
              <a:xfrm>
                <a:off x="1753" y="240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84" name="Oval 508"/>
              <p:cNvSpPr>
                <a:spLocks noChangeArrowheads="1"/>
              </p:cNvSpPr>
              <p:nvPr/>
            </p:nvSpPr>
            <p:spPr bwMode="auto">
              <a:xfrm>
                <a:off x="1937" y="233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85" name="Oval 509"/>
              <p:cNvSpPr>
                <a:spLocks noChangeArrowheads="1"/>
              </p:cNvSpPr>
              <p:nvPr/>
            </p:nvSpPr>
            <p:spPr bwMode="auto">
              <a:xfrm>
                <a:off x="1785" y="202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86" name="Oval 510"/>
              <p:cNvSpPr>
                <a:spLocks noChangeArrowheads="1"/>
              </p:cNvSpPr>
              <p:nvPr/>
            </p:nvSpPr>
            <p:spPr bwMode="auto">
              <a:xfrm>
                <a:off x="2614" y="246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87" name="Oval 511"/>
              <p:cNvSpPr>
                <a:spLocks noChangeArrowheads="1"/>
              </p:cNvSpPr>
              <p:nvPr/>
            </p:nvSpPr>
            <p:spPr bwMode="auto">
              <a:xfrm>
                <a:off x="1997" y="227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88" name="Oval 512"/>
              <p:cNvSpPr>
                <a:spLocks noChangeArrowheads="1"/>
              </p:cNvSpPr>
              <p:nvPr/>
            </p:nvSpPr>
            <p:spPr bwMode="auto">
              <a:xfrm>
                <a:off x="1628" y="242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89" name="Oval 513"/>
              <p:cNvSpPr>
                <a:spLocks noChangeArrowheads="1"/>
              </p:cNvSpPr>
              <p:nvPr/>
            </p:nvSpPr>
            <p:spPr bwMode="auto">
              <a:xfrm>
                <a:off x="2614" y="230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90" name="Oval 514"/>
              <p:cNvSpPr>
                <a:spLocks noChangeArrowheads="1"/>
              </p:cNvSpPr>
              <p:nvPr/>
            </p:nvSpPr>
            <p:spPr bwMode="auto">
              <a:xfrm>
                <a:off x="1877" y="233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91" name="Oval 515"/>
              <p:cNvSpPr>
                <a:spLocks noChangeArrowheads="1"/>
              </p:cNvSpPr>
              <p:nvPr/>
            </p:nvSpPr>
            <p:spPr bwMode="auto">
              <a:xfrm>
                <a:off x="1997" y="238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92" name="Oval 516"/>
              <p:cNvSpPr>
                <a:spLocks noChangeArrowheads="1"/>
              </p:cNvSpPr>
              <p:nvPr/>
            </p:nvSpPr>
            <p:spPr bwMode="auto">
              <a:xfrm>
                <a:off x="1569" y="184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93" name="Oval 517"/>
              <p:cNvSpPr>
                <a:spLocks noChangeArrowheads="1"/>
              </p:cNvSpPr>
              <p:nvPr/>
            </p:nvSpPr>
            <p:spPr bwMode="auto">
              <a:xfrm>
                <a:off x="1661" y="201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94" name="Oval 518"/>
              <p:cNvSpPr>
                <a:spLocks noChangeArrowheads="1"/>
              </p:cNvSpPr>
              <p:nvPr/>
            </p:nvSpPr>
            <p:spPr bwMode="auto">
              <a:xfrm>
                <a:off x="1292" y="217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95" name="Oval 519"/>
              <p:cNvSpPr>
                <a:spLocks noChangeArrowheads="1"/>
              </p:cNvSpPr>
              <p:nvPr/>
            </p:nvSpPr>
            <p:spPr bwMode="auto">
              <a:xfrm>
                <a:off x="1970" y="204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96" name="Oval 520"/>
              <p:cNvSpPr>
                <a:spLocks noChangeArrowheads="1"/>
              </p:cNvSpPr>
              <p:nvPr/>
            </p:nvSpPr>
            <p:spPr bwMode="auto">
              <a:xfrm>
                <a:off x="2305" y="245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97" name="Oval 521"/>
              <p:cNvSpPr>
                <a:spLocks noChangeArrowheads="1"/>
              </p:cNvSpPr>
              <p:nvPr/>
            </p:nvSpPr>
            <p:spPr bwMode="auto">
              <a:xfrm>
                <a:off x="1785" y="219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98" name="Oval 522"/>
              <p:cNvSpPr>
                <a:spLocks noChangeArrowheads="1"/>
              </p:cNvSpPr>
              <p:nvPr/>
            </p:nvSpPr>
            <p:spPr bwMode="auto">
              <a:xfrm>
                <a:off x="1628" y="231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899" name="Oval 523"/>
              <p:cNvSpPr>
                <a:spLocks noChangeArrowheads="1"/>
              </p:cNvSpPr>
              <p:nvPr/>
            </p:nvSpPr>
            <p:spPr bwMode="auto">
              <a:xfrm>
                <a:off x="1812" y="231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00" name="Oval 524"/>
              <p:cNvSpPr>
                <a:spLocks noChangeArrowheads="1"/>
              </p:cNvSpPr>
              <p:nvPr/>
            </p:nvSpPr>
            <p:spPr bwMode="auto">
              <a:xfrm>
                <a:off x="2154" y="245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01" name="Oval 525"/>
              <p:cNvSpPr>
                <a:spLocks noChangeArrowheads="1"/>
              </p:cNvSpPr>
              <p:nvPr/>
            </p:nvSpPr>
            <p:spPr bwMode="auto">
              <a:xfrm>
                <a:off x="1785" y="230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02" name="Oval 526"/>
              <p:cNvSpPr>
                <a:spLocks noChangeArrowheads="1"/>
              </p:cNvSpPr>
              <p:nvPr/>
            </p:nvSpPr>
            <p:spPr bwMode="auto">
              <a:xfrm>
                <a:off x="1997" y="233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03" name="Oval 527"/>
              <p:cNvSpPr>
                <a:spLocks noChangeArrowheads="1"/>
              </p:cNvSpPr>
              <p:nvPr/>
            </p:nvSpPr>
            <p:spPr bwMode="auto">
              <a:xfrm>
                <a:off x="1661" y="239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04" name="Oval 528"/>
              <p:cNvSpPr>
                <a:spLocks noChangeArrowheads="1"/>
              </p:cNvSpPr>
              <p:nvPr/>
            </p:nvSpPr>
            <p:spPr bwMode="auto">
              <a:xfrm>
                <a:off x="1569" y="237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05" name="Oval 529"/>
              <p:cNvSpPr>
                <a:spLocks noChangeArrowheads="1"/>
              </p:cNvSpPr>
              <p:nvPr/>
            </p:nvSpPr>
            <p:spPr bwMode="auto">
              <a:xfrm>
                <a:off x="3015" y="243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06" name="Oval 530"/>
              <p:cNvSpPr>
                <a:spLocks noChangeArrowheads="1"/>
              </p:cNvSpPr>
              <p:nvPr/>
            </p:nvSpPr>
            <p:spPr bwMode="auto">
              <a:xfrm>
                <a:off x="1997" y="231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07" name="Oval 531"/>
              <p:cNvSpPr>
                <a:spLocks noChangeArrowheads="1"/>
              </p:cNvSpPr>
              <p:nvPr/>
            </p:nvSpPr>
            <p:spPr bwMode="auto">
              <a:xfrm>
                <a:off x="1477" y="203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08" name="Oval 532"/>
              <p:cNvSpPr>
                <a:spLocks noChangeArrowheads="1"/>
              </p:cNvSpPr>
              <p:nvPr/>
            </p:nvSpPr>
            <p:spPr bwMode="auto">
              <a:xfrm>
                <a:off x="1720" y="222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09" name="Oval 533"/>
              <p:cNvSpPr>
                <a:spLocks noChangeArrowheads="1"/>
              </p:cNvSpPr>
              <p:nvPr/>
            </p:nvSpPr>
            <p:spPr bwMode="auto">
              <a:xfrm>
                <a:off x="2246" y="210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10" name="Oval 534"/>
              <p:cNvSpPr>
                <a:spLocks noChangeArrowheads="1"/>
              </p:cNvSpPr>
              <p:nvPr/>
            </p:nvSpPr>
            <p:spPr bwMode="auto">
              <a:xfrm>
                <a:off x="1785" y="222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11" name="Oval 535"/>
              <p:cNvSpPr>
                <a:spLocks noChangeArrowheads="1"/>
              </p:cNvSpPr>
              <p:nvPr/>
            </p:nvSpPr>
            <p:spPr bwMode="auto">
              <a:xfrm>
                <a:off x="2463" y="240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12" name="Oval 536"/>
              <p:cNvSpPr>
                <a:spLocks noChangeArrowheads="1"/>
              </p:cNvSpPr>
              <p:nvPr/>
            </p:nvSpPr>
            <p:spPr bwMode="auto">
              <a:xfrm>
                <a:off x="2029" y="245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13" name="Oval 537"/>
              <p:cNvSpPr>
                <a:spLocks noChangeArrowheads="1"/>
              </p:cNvSpPr>
              <p:nvPr/>
            </p:nvSpPr>
            <p:spPr bwMode="auto">
              <a:xfrm>
                <a:off x="1168" y="238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14" name="Oval 538"/>
              <p:cNvSpPr>
                <a:spLocks noChangeArrowheads="1"/>
              </p:cNvSpPr>
              <p:nvPr/>
            </p:nvSpPr>
            <p:spPr bwMode="auto">
              <a:xfrm>
                <a:off x="1319" y="230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15" name="Oval 539"/>
              <p:cNvSpPr>
                <a:spLocks noChangeArrowheads="1"/>
              </p:cNvSpPr>
              <p:nvPr/>
            </p:nvSpPr>
            <p:spPr bwMode="auto">
              <a:xfrm>
                <a:off x="1877" y="219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16" name="Oval 540"/>
              <p:cNvSpPr>
                <a:spLocks noChangeArrowheads="1"/>
              </p:cNvSpPr>
              <p:nvPr/>
            </p:nvSpPr>
            <p:spPr bwMode="auto">
              <a:xfrm>
                <a:off x="2278" y="243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17" name="Oval 541"/>
              <p:cNvSpPr>
                <a:spLocks noChangeArrowheads="1"/>
              </p:cNvSpPr>
              <p:nvPr/>
            </p:nvSpPr>
            <p:spPr bwMode="auto">
              <a:xfrm>
                <a:off x="2029" y="237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18" name="Oval 542"/>
              <p:cNvSpPr>
                <a:spLocks noChangeArrowheads="1"/>
              </p:cNvSpPr>
              <p:nvPr/>
            </p:nvSpPr>
            <p:spPr bwMode="auto">
              <a:xfrm>
                <a:off x="1628" y="246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19" name="Oval 543"/>
              <p:cNvSpPr>
                <a:spLocks noChangeArrowheads="1"/>
              </p:cNvSpPr>
              <p:nvPr/>
            </p:nvSpPr>
            <p:spPr bwMode="auto">
              <a:xfrm>
                <a:off x="2121" y="228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20" name="Oval 544"/>
              <p:cNvSpPr>
                <a:spLocks noChangeArrowheads="1"/>
              </p:cNvSpPr>
              <p:nvPr/>
            </p:nvSpPr>
            <p:spPr bwMode="auto">
              <a:xfrm>
                <a:off x="1970" y="184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21" name="Oval 545"/>
              <p:cNvSpPr>
                <a:spLocks noChangeArrowheads="1"/>
              </p:cNvSpPr>
              <p:nvPr/>
            </p:nvSpPr>
            <p:spPr bwMode="auto">
              <a:xfrm>
                <a:off x="3259" y="243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22" name="Oval 546"/>
              <p:cNvSpPr>
                <a:spLocks noChangeArrowheads="1"/>
              </p:cNvSpPr>
              <p:nvPr/>
            </p:nvSpPr>
            <p:spPr bwMode="auto">
              <a:xfrm>
                <a:off x="2614" y="243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23" name="Oval 547"/>
              <p:cNvSpPr>
                <a:spLocks noChangeArrowheads="1"/>
              </p:cNvSpPr>
              <p:nvPr/>
            </p:nvSpPr>
            <p:spPr bwMode="auto">
              <a:xfrm>
                <a:off x="1693" y="216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24" name="Oval 548"/>
              <p:cNvSpPr>
                <a:spLocks noChangeArrowheads="1"/>
              </p:cNvSpPr>
              <p:nvPr/>
            </p:nvSpPr>
            <p:spPr bwMode="auto">
              <a:xfrm>
                <a:off x="2397" y="229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25" name="Oval 549"/>
              <p:cNvSpPr>
                <a:spLocks noChangeArrowheads="1"/>
              </p:cNvSpPr>
              <p:nvPr/>
            </p:nvSpPr>
            <p:spPr bwMode="auto">
              <a:xfrm>
                <a:off x="2370" y="224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26" name="Oval 550"/>
              <p:cNvSpPr>
                <a:spLocks noChangeArrowheads="1"/>
              </p:cNvSpPr>
              <p:nvPr/>
            </p:nvSpPr>
            <p:spPr bwMode="auto">
              <a:xfrm>
                <a:off x="1970" y="185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27" name="Oval 551"/>
              <p:cNvSpPr>
                <a:spLocks noChangeArrowheads="1"/>
              </p:cNvSpPr>
              <p:nvPr/>
            </p:nvSpPr>
            <p:spPr bwMode="auto">
              <a:xfrm>
                <a:off x="1509" y="219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28" name="Oval 552"/>
              <p:cNvSpPr>
                <a:spLocks noChangeArrowheads="1"/>
              </p:cNvSpPr>
              <p:nvPr/>
            </p:nvSpPr>
            <p:spPr bwMode="auto">
              <a:xfrm>
                <a:off x="1661" y="235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29" name="Oval 553"/>
              <p:cNvSpPr>
                <a:spLocks noChangeArrowheads="1"/>
              </p:cNvSpPr>
              <p:nvPr/>
            </p:nvSpPr>
            <p:spPr bwMode="auto">
              <a:xfrm>
                <a:off x="1536" y="241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30" name="Oval 554"/>
              <p:cNvSpPr>
                <a:spLocks noChangeArrowheads="1"/>
              </p:cNvSpPr>
              <p:nvPr/>
            </p:nvSpPr>
            <p:spPr bwMode="auto">
              <a:xfrm>
                <a:off x="2278" y="226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31" name="Oval 555"/>
              <p:cNvSpPr>
                <a:spLocks noChangeArrowheads="1"/>
              </p:cNvSpPr>
              <p:nvPr/>
            </p:nvSpPr>
            <p:spPr bwMode="auto">
              <a:xfrm>
                <a:off x="1569" y="163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32" name="Oval 556"/>
              <p:cNvSpPr>
                <a:spLocks noChangeArrowheads="1"/>
              </p:cNvSpPr>
              <p:nvPr/>
            </p:nvSpPr>
            <p:spPr bwMode="auto">
              <a:xfrm>
                <a:off x="1997" y="236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33" name="Oval 557"/>
              <p:cNvSpPr>
                <a:spLocks noChangeArrowheads="1"/>
              </p:cNvSpPr>
              <p:nvPr/>
            </p:nvSpPr>
            <p:spPr bwMode="auto">
              <a:xfrm>
                <a:off x="2062" y="202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34" name="Oval 558"/>
              <p:cNvSpPr>
                <a:spLocks noChangeArrowheads="1"/>
              </p:cNvSpPr>
              <p:nvPr/>
            </p:nvSpPr>
            <p:spPr bwMode="auto">
              <a:xfrm>
                <a:off x="1569" y="233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35" name="Oval 559"/>
              <p:cNvSpPr>
                <a:spLocks noChangeArrowheads="1"/>
              </p:cNvSpPr>
              <p:nvPr/>
            </p:nvSpPr>
            <p:spPr bwMode="auto">
              <a:xfrm>
                <a:off x="2522" y="240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36" name="Oval 560"/>
              <p:cNvSpPr>
                <a:spLocks noChangeArrowheads="1"/>
              </p:cNvSpPr>
              <p:nvPr/>
            </p:nvSpPr>
            <p:spPr bwMode="auto">
              <a:xfrm>
                <a:off x="2950" y="248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37" name="Oval 561"/>
              <p:cNvSpPr>
                <a:spLocks noChangeArrowheads="1"/>
              </p:cNvSpPr>
              <p:nvPr/>
            </p:nvSpPr>
            <p:spPr bwMode="auto">
              <a:xfrm>
                <a:off x="1384" y="211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38" name="Oval 562"/>
              <p:cNvSpPr>
                <a:spLocks noChangeArrowheads="1"/>
              </p:cNvSpPr>
              <p:nvPr/>
            </p:nvSpPr>
            <p:spPr bwMode="auto">
              <a:xfrm>
                <a:off x="1352" y="215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39" name="Oval 563"/>
              <p:cNvSpPr>
                <a:spLocks noChangeArrowheads="1"/>
              </p:cNvSpPr>
              <p:nvPr/>
            </p:nvSpPr>
            <p:spPr bwMode="auto">
              <a:xfrm>
                <a:off x="1536" y="205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40" name="Oval 564"/>
              <p:cNvSpPr>
                <a:spLocks noChangeArrowheads="1"/>
              </p:cNvSpPr>
              <p:nvPr/>
            </p:nvSpPr>
            <p:spPr bwMode="auto">
              <a:xfrm>
                <a:off x="2430" y="209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41" name="Oval 565"/>
              <p:cNvSpPr>
                <a:spLocks noChangeArrowheads="1"/>
              </p:cNvSpPr>
              <p:nvPr/>
            </p:nvSpPr>
            <p:spPr bwMode="auto">
              <a:xfrm>
                <a:off x="1997" y="220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42" name="Oval 566"/>
              <p:cNvSpPr>
                <a:spLocks noChangeArrowheads="1"/>
              </p:cNvSpPr>
              <p:nvPr/>
            </p:nvSpPr>
            <p:spPr bwMode="auto">
              <a:xfrm>
                <a:off x="1997" y="234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43" name="Oval 567"/>
              <p:cNvSpPr>
                <a:spLocks noChangeArrowheads="1"/>
              </p:cNvSpPr>
              <p:nvPr/>
            </p:nvSpPr>
            <p:spPr bwMode="auto">
              <a:xfrm>
                <a:off x="1536" y="231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44" name="Oval 568"/>
              <p:cNvSpPr>
                <a:spLocks noChangeArrowheads="1"/>
              </p:cNvSpPr>
              <p:nvPr/>
            </p:nvSpPr>
            <p:spPr bwMode="auto">
              <a:xfrm>
                <a:off x="1569" y="249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45" name="Oval 569"/>
              <p:cNvSpPr>
                <a:spLocks noChangeArrowheads="1"/>
              </p:cNvSpPr>
              <p:nvPr/>
            </p:nvSpPr>
            <p:spPr bwMode="auto">
              <a:xfrm>
                <a:off x="1384" y="234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46" name="Oval 570"/>
              <p:cNvSpPr>
                <a:spLocks noChangeArrowheads="1"/>
              </p:cNvSpPr>
              <p:nvPr/>
            </p:nvSpPr>
            <p:spPr bwMode="auto">
              <a:xfrm>
                <a:off x="1904" y="222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47" name="Oval 571"/>
              <p:cNvSpPr>
                <a:spLocks noChangeArrowheads="1"/>
              </p:cNvSpPr>
              <p:nvPr/>
            </p:nvSpPr>
            <p:spPr bwMode="auto">
              <a:xfrm>
                <a:off x="2338" y="239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48" name="Oval 572"/>
              <p:cNvSpPr>
                <a:spLocks noChangeArrowheads="1"/>
              </p:cNvSpPr>
              <p:nvPr/>
            </p:nvSpPr>
            <p:spPr bwMode="auto">
              <a:xfrm>
                <a:off x="1877" y="236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49" name="Oval 573"/>
              <p:cNvSpPr>
                <a:spLocks noChangeArrowheads="1"/>
              </p:cNvSpPr>
              <p:nvPr/>
            </p:nvSpPr>
            <p:spPr bwMode="auto">
              <a:xfrm>
                <a:off x="1536" y="244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50" name="Oval 574"/>
              <p:cNvSpPr>
                <a:spLocks noChangeArrowheads="1"/>
              </p:cNvSpPr>
              <p:nvPr/>
            </p:nvSpPr>
            <p:spPr bwMode="auto">
              <a:xfrm>
                <a:off x="2430" y="225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51" name="Oval 575"/>
              <p:cNvSpPr>
                <a:spLocks noChangeArrowheads="1"/>
              </p:cNvSpPr>
              <p:nvPr/>
            </p:nvSpPr>
            <p:spPr bwMode="auto">
              <a:xfrm>
                <a:off x="2490" y="249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52" name="Oval 576"/>
              <p:cNvSpPr>
                <a:spLocks noChangeArrowheads="1"/>
              </p:cNvSpPr>
              <p:nvPr/>
            </p:nvSpPr>
            <p:spPr bwMode="auto">
              <a:xfrm>
                <a:off x="3015" y="247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53" name="Oval 577"/>
              <p:cNvSpPr>
                <a:spLocks noChangeArrowheads="1"/>
              </p:cNvSpPr>
              <p:nvPr/>
            </p:nvSpPr>
            <p:spPr bwMode="auto">
              <a:xfrm>
                <a:off x="1444" y="195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54" name="Oval 578"/>
              <p:cNvSpPr>
                <a:spLocks noChangeArrowheads="1"/>
              </p:cNvSpPr>
              <p:nvPr/>
            </p:nvSpPr>
            <p:spPr bwMode="auto">
              <a:xfrm>
                <a:off x="1628" y="232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55" name="Oval 579"/>
              <p:cNvSpPr>
                <a:spLocks noChangeArrowheads="1"/>
              </p:cNvSpPr>
              <p:nvPr/>
            </p:nvSpPr>
            <p:spPr bwMode="auto">
              <a:xfrm>
                <a:off x="2062" y="214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56" name="Oval 580"/>
              <p:cNvSpPr>
                <a:spLocks noChangeArrowheads="1"/>
              </p:cNvSpPr>
              <p:nvPr/>
            </p:nvSpPr>
            <p:spPr bwMode="auto">
              <a:xfrm>
                <a:off x="1753" y="218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57" name="Oval 581"/>
              <p:cNvSpPr>
                <a:spLocks noChangeArrowheads="1"/>
              </p:cNvSpPr>
              <p:nvPr/>
            </p:nvSpPr>
            <p:spPr bwMode="auto">
              <a:xfrm>
                <a:off x="2089" y="234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58" name="Oval 582"/>
              <p:cNvSpPr>
                <a:spLocks noChangeArrowheads="1"/>
              </p:cNvSpPr>
              <p:nvPr/>
            </p:nvSpPr>
            <p:spPr bwMode="auto">
              <a:xfrm>
                <a:off x="1877" y="197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59" name="Oval 583"/>
              <p:cNvSpPr>
                <a:spLocks noChangeArrowheads="1"/>
              </p:cNvSpPr>
              <p:nvPr/>
            </p:nvSpPr>
            <p:spPr bwMode="auto">
              <a:xfrm>
                <a:off x="1352" y="225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60" name="Oval 584"/>
              <p:cNvSpPr>
                <a:spLocks noChangeArrowheads="1"/>
              </p:cNvSpPr>
              <p:nvPr/>
            </p:nvSpPr>
            <p:spPr bwMode="auto">
              <a:xfrm>
                <a:off x="1661" y="246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61" name="Oval 585"/>
              <p:cNvSpPr>
                <a:spLocks noChangeArrowheads="1"/>
              </p:cNvSpPr>
              <p:nvPr/>
            </p:nvSpPr>
            <p:spPr bwMode="auto">
              <a:xfrm>
                <a:off x="1444" y="246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62" name="Oval 586"/>
              <p:cNvSpPr>
                <a:spLocks noChangeArrowheads="1"/>
              </p:cNvSpPr>
              <p:nvPr/>
            </p:nvSpPr>
            <p:spPr bwMode="auto">
              <a:xfrm>
                <a:off x="2338" y="218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63" name="Oval 587"/>
              <p:cNvSpPr>
                <a:spLocks noChangeArrowheads="1"/>
              </p:cNvSpPr>
              <p:nvPr/>
            </p:nvSpPr>
            <p:spPr bwMode="auto">
              <a:xfrm>
                <a:off x="1720" y="239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64" name="Oval 588"/>
              <p:cNvSpPr>
                <a:spLocks noChangeArrowheads="1"/>
              </p:cNvSpPr>
              <p:nvPr/>
            </p:nvSpPr>
            <p:spPr bwMode="auto">
              <a:xfrm>
                <a:off x="1536" y="228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65" name="Oval 589"/>
              <p:cNvSpPr>
                <a:spLocks noChangeArrowheads="1"/>
              </p:cNvSpPr>
              <p:nvPr/>
            </p:nvSpPr>
            <p:spPr bwMode="auto">
              <a:xfrm>
                <a:off x="2305" y="228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66" name="Oval 590"/>
              <p:cNvSpPr>
                <a:spLocks noChangeArrowheads="1"/>
              </p:cNvSpPr>
              <p:nvPr/>
            </p:nvSpPr>
            <p:spPr bwMode="auto">
              <a:xfrm>
                <a:off x="1720" y="230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67" name="Oval 591"/>
              <p:cNvSpPr>
                <a:spLocks noChangeArrowheads="1"/>
              </p:cNvSpPr>
              <p:nvPr/>
            </p:nvSpPr>
            <p:spPr bwMode="auto">
              <a:xfrm>
                <a:off x="1477" y="215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68" name="Oval 592"/>
              <p:cNvSpPr>
                <a:spLocks noChangeArrowheads="1"/>
              </p:cNvSpPr>
              <p:nvPr/>
            </p:nvSpPr>
            <p:spPr bwMode="auto">
              <a:xfrm>
                <a:off x="1444" y="257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69" name="Oval 593"/>
              <p:cNvSpPr>
                <a:spLocks noChangeArrowheads="1"/>
              </p:cNvSpPr>
              <p:nvPr/>
            </p:nvSpPr>
            <p:spPr bwMode="auto">
              <a:xfrm>
                <a:off x="1970" y="219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70" name="Oval 594"/>
              <p:cNvSpPr>
                <a:spLocks noChangeArrowheads="1"/>
              </p:cNvSpPr>
              <p:nvPr/>
            </p:nvSpPr>
            <p:spPr bwMode="auto">
              <a:xfrm>
                <a:off x="2798" y="263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71" name="Oval 595"/>
              <p:cNvSpPr>
                <a:spLocks noChangeArrowheads="1"/>
              </p:cNvSpPr>
              <p:nvPr/>
            </p:nvSpPr>
            <p:spPr bwMode="auto">
              <a:xfrm>
                <a:off x="2397" y="251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72" name="Oval 596"/>
              <p:cNvSpPr>
                <a:spLocks noChangeArrowheads="1"/>
              </p:cNvSpPr>
              <p:nvPr/>
            </p:nvSpPr>
            <p:spPr bwMode="auto">
              <a:xfrm>
                <a:off x="1168" y="210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73" name="Oval 597"/>
              <p:cNvSpPr>
                <a:spLocks noChangeArrowheads="1"/>
              </p:cNvSpPr>
              <p:nvPr/>
            </p:nvSpPr>
            <p:spPr bwMode="auto">
              <a:xfrm>
                <a:off x="2890" y="243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74" name="Oval 598"/>
              <p:cNvSpPr>
                <a:spLocks noChangeArrowheads="1"/>
              </p:cNvSpPr>
              <p:nvPr/>
            </p:nvSpPr>
            <p:spPr bwMode="auto">
              <a:xfrm>
                <a:off x="1601" y="228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75" name="Oval 599"/>
              <p:cNvSpPr>
                <a:spLocks noChangeArrowheads="1"/>
              </p:cNvSpPr>
              <p:nvPr/>
            </p:nvSpPr>
            <p:spPr bwMode="auto">
              <a:xfrm>
                <a:off x="1661" y="214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76" name="Oval 600"/>
              <p:cNvSpPr>
                <a:spLocks noChangeArrowheads="1"/>
              </p:cNvSpPr>
              <p:nvPr/>
            </p:nvSpPr>
            <p:spPr bwMode="auto">
              <a:xfrm>
                <a:off x="1877" y="228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77" name="Oval 601"/>
              <p:cNvSpPr>
                <a:spLocks noChangeArrowheads="1"/>
              </p:cNvSpPr>
              <p:nvPr/>
            </p:nvSpPr>
            <p:spPr bwMode="auto">
              <a:xfrm>
                <a:off x="1720" y="228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78" name="Oval 602"/>
              <p:cNvSpPr>
                <a:spLocks noChangeArrowheads="1"/>
              </p:cNvSpPr>
              <p:nvPr/>
            </p:nvSpPr>
            <p:spPr bwMode="auto">
              <a:xfrm>
                <a:off x="1628" y="233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79" name="Oval 603"/>
              <p:cNvSpPr>
                <a:spLocks noChangeArrowheads="1"/>
              </p:cNvSpPr>
              <p:nvPr/>
            </p:nvSpPr>
            <p:spPr bwMode="auto">
              <a:xfrm>
                <a:off x="1970" y="251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80" name="Oval 604"/>
              <p:cNvSpPr>
                <a:spLocks noChangeArrowheads="1"/>
              </p:cNvSpPr>
              <p:nvPr/>
            </p:nvSpPr>
            <p:spPr bwMode="auto">
              <a:xfrm>
                <a:off x="1812" y="238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81" name="Oval 605"/>
              <p:cNvSpPr>
                <a:spLocks noChangeArrowheads="1"/>
              </p:cNvSpPr>
              <p:nvPr/>
            </p:nvSpPr>
            <p:spPr bwMode="auto">
              <a:xfrm>
                <a:off x="1628" y="239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82" name="Oval 606"/>
              <p:cNvSpPr>
                <a:spLocks noChangeArrowheads="1"/>
              </p:cNvSpPr>
              <p:nvPr/>
            </p:nvSpPr>
            <p:spPr bwMode="auto">
              <a:xfrm>
                <a:off x="2831" y="227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83" name="Oval 607"/>
              <p:cNvSpPr>
                <a:spLocks noChangeArrowheads="1"/>
              </p:cNvSpPr>
              <p:nvPr/>
            </p:nvSpPr>
            <p:spPr bwMode="auto">
              <a:xfrm>
                <a:off x="2089" y="202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84" name="Oval 608"/>
              <p:cNvSpPr>
                <a:spLocks noChangeArrowheads="1"/>
              </p:cNvSpPr>
              <p:nvPr/>
            </p:nvSpPr>
            <p:spPr bwMode="auto">
              <a:xfrm>
                <a:off x="1601" y="253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85" name="Oval 609"/>
              <p:cNvSpPr>
                <a:spLocks noChangeArrowheads="1"/>
              </p:cNvSpPr>
              <p:nvPr/>
            </p:nvSpPr>
            <p:spPr bwMode="auto">
              <a:xfrm>
                <a:off x="2766" y="235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86" name="Oval 610"/>
              <p:cNvSpPr>
                <a:spLocks noChangeArrowheads="1"/>
              </p:cNvSpPr>
              <p:nvPr/>
            </p:nvSpPr>
            <p:spPr bwMode="auto">
              <a:xfrm>
                <a:off x="1601" y="215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87" name="Oval 611"/>
              <p:cNvSpPr>
                <a:spLocks noChangeArrowheads="1"/>
              </p:cNvSpPr>
              <p:nvPr/>
            </p:nvSpPr>
            <p:spPr bwMode="auto">
              <a:xfrm>
                <a:off x="2029" y="227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88" name="Oval 612"/>
              <p:cNvSpPr>
                <a:spLocks noChangeArrowheads="1"/>
              </p:cNvSpPr>
              <p:nvPr/>
            </p:nvSpPr>
            <p:spPr bwMode="auto">
              <a:xfrm>
                <a:off x="1970" y="222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89" name="Oval 613"/>
              <p:cNvSpPr>
                <a:spLocks noChangeArrowheads="1"/>
              </p:cNvSpPr>
              <p:nvPr/>
            </p:nvSpPr>
            <p:spPr bwMode="auto">
              <a:xfrm>
                <a:off x="1601" y="206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90" name="Oval 614"/>
              <p:cNvSpPr>
                <a:spLocks noChangeArrowheads="1"/>
              </p:cNvSpPr>
              <p:nvPr/>
            </p:nvSpPr>
            <p:spPr bwMode="auto">
              <a:xfrm>
                <a:off x="1444" y="229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91" name="Oval 615"/>
              <p:cNvSpPr>
                <a:spLocks noChangeArrowheads="1"/>
              </p:cNvSpPr>
              <p:nvPr/>
            </p:nvSpPr>
            <p:spPr bwMode="auto">
              <a:xfrm>
                <a:off x="1477" y="158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92" name="Oval 616"/>
              <p:cNvSpPr>
                <a:spLocks noChangeArrowheads="1"/>
              </p:cNvSpPr>
              <p:nvPr/>
            </p:nvSpPr>
            <p:spPr bwMode="auto">
              <a:xfrm>
                <a:off x="1753" y="240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93" name="Oval 617"/>
              <p:cNvSpPr>
                <a:spLocks noChangeArrowheads="1"/>
              </p:cNvSpPr>
              <p:nvPr/>
            </p:nvSpPr>
            <p:spPr bwMode="auto">
              <a:xfrm>
                <a:off x="1477" y="207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94" name="Oval 618"/>
              <p:cNvSpPr>
                <a:spLocks noChangeArrowheads="1"/>
              </p:cNvSpPr>
              <p:nvPr/>
            </p:nvSpPr>
            <p:spPr bwMode="auto">
              <a:xfrm>
                <a:off x="3107" y="256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95" name="Oval 619"/>
              <p:cNvSpPr>
                <a:spLocks noChangeArrowheads="1"/>
              </p:cNvSpPr>
              <p:nvPr/>
            </p:nvSpPr>
            <p:spPr bwMode="auto">
              <a:xfrm>
                <a:off x="1845" y="225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96" name="Oval 620"/>
              <p:cNvSpPr>
                <a:spLocks noChangeArrowheads="1"/>
              </p:cNvSpPr>
              <p:nvPr/>
            </p:nvSpPr>
            <p:spPr bwMode="auto">
              <a:xfrm>
                <a:off x="1411" y="251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97" name="Oval 621"/>
              <p:cNvSpPr>
                <a:spLocks noChangeArrowheads="1"/>
              </p:cNvSpPr>
              <p:nvPr/>
            </p:nvSpPr>
            <p:spPr bwMode="auto">
              <a:xfrm>
                <a:off x="1601" y="210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98" name="Oval 622"/>
              <p:cNvSpPr>
                <a:spLocks noChangeArrowheads="1"/>
              </p:cNvSpPr>
              <p:nvPr/>
            </p:nvSpPr>
            <p:spPr bwMode="auto">
              <a:xfrm>
                <a:off x="2397" y="246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9999" name="Oval 623"/>
              <p:cNvSpPr>
                <a:spLocks noChangeArrowheads="1"/>
              </p:cNvSpPr>
              <p:nvPr/>
            </p:nvSpPr>
            <p:spPr bwMode="auto">
              <a:xfrm>
                <a:off x="1845" y="228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00" name="Oval 624"/>
              <p:cNvSpPr>
                <a:spLocks noChangeArrowheads="1"/>
              </p:cNvSpPr>
              <p:nvPr/>
            </p:nvSpPr>
            <p:spPr bwMode="auto">
              <a:xfrm>
                <a:off x="1352" y="238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01" name="Oval 625"/>
              <p:cNvSpPr>
                <a:spLocks noChangeArrowheads="1"/>
              </p:cNvSpPr>
              <p:nvPr/>
            </p:nvSpPr>
            <p:spPr bwMode="auto">
              <a:xfrm>
                <a:off x="1384" y="231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02" name="Oval 626"/>
              <p:cNvSpPr>
                <a:spLocks noChangeArrowheads="1"/>
              </p:cNvSpPr>
              <p:nvPr/>
            </p:nvSpPr>
            <p:spPr bwMode="auto">
              <a:xfrm>
                <a:off x="1997" y="230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03" name="Oval 627"/>
              <p:cNvSpPr>
                <a:spLocks noChangeArrowheads="1"/>
              </p:cNvSpPr>
              <p:nvPr/>
            </p:nvSpPr>
            <p:spPr bwMode="auto">
              <a:xfrm>
                <a:off x="1937" y="226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04" name="Oval 628"/>
              <p:cNvSpPr>
                <a:spLocks noChangeArrowheads="1"/>
              </p:cNvSpPr>
              <p:nvPr/>
            </p:nvSpPr>
            <p:spPr bwMode="auto">
              <a:xfrm>
                <a:off x="1753" y="254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05" name="Oval 629"/>
              <p:cNvSpPr>
                <a:spLocks noChangeArrowheads="1"/>
              </p:cNvSpPr>
              <p:nvPr/>
            </p:nvSpPr>
            <p:spPr bwMode="auto">
              <a:xfrm>
                <a:off x="2154" y="218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06" name="Oval 630"/>
              <p:cNvSpPr>
                <a:spLocks noChangeArrowheads="1"/>
              </p:cNvSpPr>
              <p:nvPr/>
            </p:nvSpPr>
            <p:spPr bwMode="auto">
              <a:xfrm>
                <a:off x="1661" y="203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07" name="Oval 631"/>
              <p:cNvSpPr>
                <a:spLocks noChangeArrowheads="1"/>
              </p:cNvSpPr>
              <p:nvPr/>
            </p:nvSpPr>
            <p:spPr bwMode="auto">
              <a:xfrm>
                <a:off x="2246" y="254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08" name="Oval 632"/>
              <p:cNvSpPr>
                <a:spLocks noChangeArrowheads="1"/>
              </p:cNvSpPr>
              <p:nvPr/>
            </p:nvSpPr>
            <p:spPr bwMode="auto">
              <a:xfrm>
                <a:off x="1292" y="249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09" name="Oval 633"/>
              <p:cNvSpPr>
                <a:spLocks noChangeArrowheads="1"/>
              </p:cNvSpPr>
              <p:nvPr/>
            </p:nvSpPr>
            <p:spPr bwMode="auto">
              <a:xfrm>
                <a:off x="1693" y="239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10" name="Oval 634"/>
              <p:cNvSpPr>
                <a:spLocks noChangeArrowheads="1"/>
              </p:cNvSpPr>
              <p:nvPr/>
            </p:nvSpPr>
            <p:spPr bwMode="auto">
              <a:xfrm>
                <a:off x="1536" y="197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11" name="Oval 635"/>
              <p:cNvSpPr>
                <a:spLocks noChangeArrowheads="1"/>
              </p:cNvSpPr>
              <p:nvPr/>
            </p:nvSpPr>
            <p:spPr bwMode="auto">
              <a:xfrm>
                <a:off x="1384" y="200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12" name="Oval 636"/>
              <p:cNvSpPr>
                <a:spLocks noChangeArrowheads="1"/>
              </p:cNvSpPr>
              <p:nvPr/>
            </p:nvSpPr>
            <p:spPr bwMode="auto">
              <a:xfrm>
                <a:off x="2029" y="203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13" name="Oval 637"/>
              <p:cNvSpPr>
                <a:spLocks noChangeArrowheads="1"/>
              </p:cNvSpPr>
              <p:nvPr/>
            </p:nvSpPr>
            <p:spPr bwMode="auto">
              <a:xfrm>
                <a:off x="1693" y="206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14" name="Oval 638"/>
              <p:cNvSpPr>
                <a:spLocks noChangeArrowheads="1"/>
              </p:cNvSpPr>
              <p:nvPr/>
            </p:nvSpPr>
            <p:spPr bwMode="auto">
              <a:xfrm>
                <a:off x="1904" y="237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15" name="Oval 639"/>
              <p:cNvSpPr>
                <a:spLocks noChangeArrowheads="1"/>
              </p:cNvSpPr>
              <p:nvPr/>
            </p:nvSpPr>
            <p:spPr bwMode="auto">
              <a:xfrm>
                <a:off x="2766" y="231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16" name="Oval 640"/>
              <p:cNvSpPr>
                <a:spLocks noChangeArrowheads="1"/>
              </p:cNvSpPr>
              <p:nvPr/>
            </p:nvSpPr>
            <p:spPr bwMode="auto">
              <a:xfrm>
                <a:off x="1812" y="222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17" name="Oval 641"/>
              <p:cNvSpPr>
                <a:spLocks noChangeArrowheads="1"/>
              </p:cNvSpPr>
              <p:nvPr/>
            </p:nvSpPr>
            <p:spPr bwMode="auto">
              <a:xfrm>
                <a:off x="1997" y="225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18" name="Oval 642"/>
              <p:cNvSpPr>
                <a:spLocks noChangeArrowheads="1"/>
              </p:cNvSpPr>
              <p:nvPr/>
            </p:nvSpPr>
            <p:spPr bwMode="auto">
              <a:xfrm>
                <a:off x="1877" y="238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19" name="Oval 643"/>
              <p:cNvSpPr>
                <a:spLocks noChangeArrowheads="1"/>
              </p:cNvSpPr>
              <p:nvPr/>
            </p:nvSpPr>
            <p:spPr bwMode="auto">
              <a:xfrm>
                <a:off x="1628" y="254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20" name="Oval 644"/>
              <p:cNvSpPr>
                <a:spLocks noChangeArrowheads="1"/>
              </p:cNvSpPr>
              <p:nvPr/>
            </p:nvSpPr>
            <p:spPr bwMode="auto">
              <a:xfrm>
                <a:off x="2089" y="218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21" name="Oval 645"/>
              <p:cNvSpPr>
                <a:spLocks noChangeArrowheads="1"/>
              </p:cNvSpPr>
              <p:nvPr/>
            </p:nvSpPr>
            <p:spPr bwMode="auto">
              <a:xfrm>
                <a:off x="3140" y="237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22" name="Oval 646"/>
              <p:cNvSpPr>
                <a:spLocks noChangeArrowheads="1"/>
              </p:cNvSpPr>
              <p:nvPr/>
            </p:nvSpPr>
            <p:spPr bwMode="auto">
              <a:xfrm>
                <a:off x="1569" y="217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23" name="Oval 647"/>
              <p:cNvSpPr>
                <a:spLocks noChangeArrowheads="1"/>
              </p:cNvSpPr>
              <p:nvPr/>
            </p:nvSpPr>
            <p:spPr bwMode="auto">
              <a:xfrm>
                <a:off x="3167" y="246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24" name="Oval 648"/>
              <p:cNvSpPr>
                <a:spLocks noChangeArrowheads="1"/>
              </p:cNvSpPr>
              <p:nvPr/>
            </p:nvSpPr>
            <p:spPr bwMode="auto">
              <a:xfrm>
                <a:off x="1384" y="232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25" name="Oval 649"/>
              <p:cNvSpPr>
                <a:spLocks noChangeArrowheads="1"/>
              </p:cNvSpPr>
              <p:nvPr/>
            </p:nvSpPr>
            <p:spPr bwMode="auto">
              <a:xfrm>
                <a:off x="2490" y="263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26" name="Oval 650"/>
              <p:cNvSpPr>
                <a:spLocks noChangeArrowheads="1"/>
              </p:cNvSpPr>
              <p:nvPr/>
            </p:nvSpPr>
            <p:spPr bwMode="auto">
              <a:xfrm>
                <a:off x="1384" y="240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27" name="Oval 651"/>
              <p:cNvSpPr>
                <a:spLocks noChangeArrowheads="1"/>
              </p:cNvSpPr>
              <p:nvPr/>
            </p:nvSpPr>
            <p:spPr bwMode="auto">
              <a:xfrm>
                <a:off x="1601" y="222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28" name="Oval 652"/>
              <p:cNvSpPr>
                <a:spLocks noChangeArrowheads="1"/>
              </p:cNvSpPr>
              <p:nvPr/>
            </p:nvSpPr>
            <p:spPr bwMode="auto">
              <a:xfrm>
                <a:off x="2706" y="234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29" name="Oval 653"/>
              <p:cNvSpPr>
                <a:spLocks noChangeArrowheads="1"/>
              </p:cNvSpPr>
              <p:nvPr/>
            </p:nvSpPr>
            <p:spPr bwMode="auto">
              <a:xfrm>
                <a:off x="1997" y="232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30" name="Oval 654"/>
              <p:cNvSpPr>
                <a:spLocks noChangeArrowheads="1"/>
              </p:cNvSpPr>
              <p:nvPr/>
            </p:nvSpPr>
            <p:spPr bwMode="auto">
              <a:xfrm>
                <a:off x="2338" y="248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31" name="Oval 655"/>
              <p:cNvSpPr>
                <a:spLocks noChangeArrowheads="1"/>
              </p:cNvSpPr>
              <p:nvPr/>
            </p:nvSpPr>
            <p:spPr bwMode="auto">
              <a:xfrm>
                <a:off x="1444" y="221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32" name="Oval 656"/>
              <p:cNvSpPr>
                <a:spLocks noChangeArrowheads="1"/>
              </p:cNvSpPr>
              <p:nvPr/>
            </p:nvSpPr>
            <p:spPr bwMode="auto">
              <a:xfrm>
                <a:off x="1509" y="218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33" name="Oval 657"/>
              <p:cNvSpPr>
                <a:spLocks noChangeArrowheads="1"/>
              </p:cNvSpPr>
              <p:nvPr/>
            </p:nvSpPr>
            <p:spPr bwMode="auto">
              <a:xfrm>
                <a:off x="2029" y="249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34" name="Oval 658"/>
              <p:cNvSpPr>
                <a:spLocks noChangeArrowheads="1"/>
              </p:cNvSpPr>
              <p:nvPr/>
            </p:nvSpPr>
            <p:spPr bwMode="auto">
              <a:xfrm>
                <a:off x="3291" y="232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35" name="Oval 659"/>
              <p:cNvSpPr>
                <a:spLocks noChangeArrowheads="1"/>
              </p:cNvSpPr>
              <p:nvPr/>
            </p:nvSpPr>
            <p:spPr bwMode="auto">
              <a:xfrm>
                <a:off x="1411" y="239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36" name="Oval 660"/>
              <p:cNvSpPr>
                <a:spLocks noChangeArrowheads="1"/>
              </p:cNvSpPr>
              <p:nvPr/>
            </p:nvSpPr>
            <p:spPr bwMode="auto">
              <a:xfrm>
                <a:off x="2950" y="242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37" name="Oval 661"/>
              <p:cNvSpPr>
                <a:spLocks noChangeArrowheads="1"/>
              </p:cNvSpPr>
              <p:nvPr/>
            </p:nvSpPr>
            <p:spPr bwMode="auto">
              <a:xfrm>
                <a:off x="1753" y="229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38" name="Oval 662"/>
              <p:cNvSpPr>
                <a:spLocks noChangeArrowheads="1"/>
              </p:cNvSpPr>
              <p:nvPr/>
            </p:nvSpPr>
            <p:spPr bwMode="auto">
              <a:xfrm>
                <a:off x="1411" y="233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39" name="Oval 663"/>
              <p:cNvSpPr>
                <a:spLocks noChangeArrowheads="1"/>
              </p:cNvSpPr>
              <p:nvPr/>
            </p:nvSpPr>
            <p:spPr bwMode="auto">
              <a:xfrm>
                <a:off x="1200" y="228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40" name="Oval 664"/>
              <p:cNvSpPr>
                <a:spLocks noChangeArrowheads="1"/>
              </p:cNvSpPr>
              <p:nvPr/>
            </p:nvSpPr>
            <p:spPr bwMode="auto">
              <a:xfrm>
                <a:off x="1352" y="232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41" name="Oval 665"/>
              <p:cNvSpPr>
                <a:spLocks noChangeArrowheads="1"/>
              </p:cNvSpPr>
              <p:nvPr/>
            </p:nvSpPr>
            <p:spPr bwMode="auto">
              <a:xfrm>
                <a:off x="2029" y="254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42" name="Oval 666"/>
              <p:cNvSpPr>
                <a:spLocks noChangeArrowheads="1"/>
              </p:cNvSpPr>
              <p:nvPr/>
            </p:nvSpPr>
            <p:spPr bwMode="auto">
              <a:xfrm>
                <a:off x="2923" y="228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43" name="Oval 667"/>
              <p:cNvSpPr>
                <a:spLocks noChangeArrowheads="1"/>
              </p:cNvSpPr>
              <p:nvPr/>
            </p:nvSpPr>
            <p:spPr bwMode="auto">
              <a:xfrm>
                <a:off x="1970" y="232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44" name="Oval 668"/>
              <p:cNvSpPr>
                <a:spLocks noChangeArrowheads="1"/>
              </p:cNvSpPr>
              <p:nvPr/>
            </p:nvSpPr>
            <p:spPr bwMode="auto">
              <a:xfrm>
                <a:off x="1444" y="233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45" name="Oval 669"/>
              <p:cNvSpPr>
                <a:spLocks noChangeArrowheads="1"/>
              </p:cNvSpPr>
              <p:nvPr/>
            </p:nvSpPr>
            <p:spPr bwMode="auto">
              <a:xfrm>
                <a:off x="1937" y="258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46" name="Oval 670"/>
              <p:cNvSpPr>
                <a:spLocks noChangeArrowheads="1"/>
              </p:cNvSpPr>
              <p:nvPr/>
            </p:nvSpPr>
            <p:spPr bwMode="auto">
              <a:xfrm>
                <a:off x="1812" y="248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47" name="Oval 671"/>
              <p:cNvSpPr>
                <a:spLocks noChangeArrowheads="1"/>
              </p:cNvSpPr>
              <p:nvPr/>
            </p:nvSpPr>
            <p:spPr bwMode="auto">
              <a:xfrm>
                <a:off x="1227" y="242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48" name="Oval 672"/>
              <p:cNvSpPr>
                <a:spLocks noChangeArrowheads="1"/>
              </p:cNvSpPr>
              <p:nvPr/>
            </p:nvSpPr>
            <p:spPr bwMode="auto">
              <a:xfrm>
                <a:off x="2858" y="247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49" name="Oval 673"/>
              <p:cNvSpPr>
                <a:spLocks noChangeArrowheads="1"/>
              </p:cNvSpPr>
              <p:nvPr/>
            </p:nvSpPr>
            <p:spPr bwMode="auto">
              <a:xfrm>
                <a:off x="1352" y="227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50" name="Oval 674"/>
              <p:cNvSpPr>
                <a:spLocks noChangeArrowheads="1"/>
              </p:cNvSpPr>
              <p:nvPr/>
            </p:nvSpPr>
            <p:spPr bwMode="auto">
              <a:xfrm>
                <a:off x="2463" y="232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51" name="Oval 675"/>
              <p:cNvSpPr>
                <a:spLocks noChangeArrowheads="1"/>
              </p:cNvSpPr>
              <p:nvPr/>
            </p:nvSpPr>
            <p:spPr bwMode="auto">
              <a:xfrm>
                <a:off x="2706" y="241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52" name="Oval 676"/>
              <p:cNvSpPr>
                <a:spLocks noChangeArrowheads="1"/>
              </p:cNvSpPr>
              <p:nvPr/>
            </p:nvSpPr>
            <p:spPr bwMode="auto">
              <a:xfrm>
                <a:off x="1785" y="249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53" name="Oval 677"/>
              <p:cNvSpPr>
                <a:spLocks noChangeArrowheads="1"/>
              </p:cNvSpPr>
              <p:nvPr/>
            </p:nvSpPr>
            <p:spPr bwMode="auto">
              <a:xfrm>
                <a:off x="1785" y="223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54" name="Oval 678"/>
              <p:cNvSpPr>
                <a:spLocks noChangeArrowheads="1"/>
              </p:cNvSpPr>
              <p:nvPr/>
            </p:nvSpPr>
            <p:spPr bwMode="auto">
              <a:xfrm>
                <a:off x="1569" y="209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55" name="Oval 679"/>
              <p:cNvSpPr>
                <a:spLocks noChangeArrowheads="1"/>
              </p:cNvSpPr>
              <p:nvPr/>
            </p:nvSpPr>
            <p:spPr bwMode="auto">
              <a:xfrm>
                <a:off x="1693" y="238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56" name="Oval 680"/>
              <p:cNvSpPr>
                <a:spLocks noChangeArrowheads="1"/>
              </p:cNvSpPr>
              <p:nvPr/>
            </p:nvSpPr>
            <p:spPr bwMode="auto">
              <a:xfrm>
                <a:off x="2338" y="219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57" name="Oval 681"/>
              <p:cNvSpPr>
                <a:spLocks noChangeArrowheads="1"/>
              </p:cNvSpPr>
              <p:nvPr/>
            </p:nvSpPr>
            <p:spPr bwMode="auto">
              <a:xfrm>
                <a:off x="2582" y="232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58" name="Oval 682"/>
              <p:cNvSpPr>
                <a:spLocks noChangeArrowheads="1"/>
              </p:cNvSpPr>
              <p:nvPr/>
            </p:nvSpPr>
            <p:spPr bwMode="auto">
              <a:xfrm>
                <a:off x="1812" y="207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59" name="Oval 683"/>
              <p:cNvSpPr>
                <a:spLocks noChangeArrowheads="1"/>
              </p:cNvSpPr>
              <p:nvPr/>
            </p:nvSpPr>
            <p:spPr bwMode="auto">
              <a:xfrm>
                <a:off x="1720" y="243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60" name="Oval 684"/>
              <p:cNvSpPr>
                <a:spLocks noChangeArrowheads="1"/>
              </p:cNvSpPr>
              <p:nvPr/>
            </p:nvSpPr>
            <p:spPr bwMode="auto">
              <a:xfrm>
                <a:off x="1352" y="265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61" name="Oval 685"/>
              <p:cNvSpPr>
                <a:spLocks noChangeArrowheads="1"/>
              </p:cNvSpPr>
              <p:nvPr/>
            </p:nvSpPr>
            <p:spPr bwMode="auto">
              <a:xfrm>
                <a:off x="2831" y="231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62" name="Oval 686"/>
              <p:cNvSpPr>
                <a:spLocks noChangeArrowheads="1"/>
              </p:cNvSpPr>
              <p:nvPr/>
            </p:nvSpPr>
            <p:spPr bwMode="auto">
              <a:xfrm>
                <a:off x="2029" y="221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63" name="Oval 687"/>
              <p:cNvSpPr>
                <a:spLocks noChangeArrowheads="1"/>
              </p:cNvSpPr>
              <p:nvPr/>
            </p:nvSpPr>
            <p:spPr bwMode="auto">
              <a:xfrm>
                <a:off x="1720" y="215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64" name="Oval 688"/>
              <p:cNvSpPr>
                <a:spLocks noChangeArrowheads="1"/>
              </p:cNvSpPr>
              <p:nvPr/>
            </p:nvSpPr>
            <p:spPr bwMode="auto">
              <a:xfrm>
                <a:off x="3324" y="251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65" name="Oval 689"/>
              <p:cNvSpPr>
                <a:spLocks noChangeArrowheads="1"/>
              </p:cNvSpPr>
              <p:nvPr/>
            </p:nvSpPr>
            <p:spPr bwMode="auto">
              <a:xfrm>
                <a:off x="1970" y="237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66" name="Oval 690"/>
              <p:cNvSpPr>
                <a:spLocks noChangeArrowheads="1"/>
              </p:cNvSpPr>
              <p:nvPr/>
            </p:nvSpPr>
            <p:spPr bwMode="auto">
              <a:xfrm>
                <a:off x="2154" y="213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" name="Group 691"/>
            <p:cNvGrpSpPr>
              <a:grpSpLocks/>
            </p:cNvGrpSpPr>
            <p:nvPr/>
          </p:nvGrpSpPr>
          <p:grpSpPr bwMode="auto">
            <a:xfrm>
              <a:off x="1135" y="1269"/>
              <a:ext cx="2090" cy="1397"/>
              <a:chOff x="1135" y="1269"/>
              <a:chExt cx="2090" cy="1397"/>
            </a:xfrm>
          </p:grpSpPr>
          <p:sp>
            <p:nvSpPr>
              <p:cNvPr id="230068" name="Oval 692"/>
              <p:cNvSpPr>
                <a:spLocks noChangeArrowheads="1"/>
              </p:cNvSpPr>
              <p:nvPr/>
            </p:nvSpPr>
            <p:spPr bwMode="auto">
              <a:xfrm>
                <a:off x="2370" y="236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69" name="Oval 693"/>
              <p:cNvSpPr>
                <a:spLocks noChangeArrowheads="1"/>
              </p:cNvSpPr>
              <p:nvPr/>
            </p:nvSpPr>
            <p:spPr bwMode="auto">
              <a:xfrm>
                <a:off x="1444" y="216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70" name="Oval 694"/>
              <p:cNvSpPr>
                <a:spLocks noChangeArrowheads="1"/>
              </p:cNvSpPr>
              <p:nvPr/>
            </p:nvSpPr>
            <p:spPr bwMode="auto">
              <a:xfrm>
                <a:off x="1785" y="193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71" name="Oval 695"/>
              <p:cNvSpPr>
                <a:spLocks noChangeArrowheads="1"/>
              </p:cNvSpPr>
              <p:nvPr/>
            </p:nvSpPr>
            <p:spPr bwMode="auto">
              <a:xfrm>
                <a:off x="2121" y="1971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72" name="Oval 696"/>
              <p:cNvSpPr>
                <a:spLocks noChangeArrowheads="1"/>
              </p:cNvSpPr>
              <p:nvPr/>
            </p:nvSpPr>
            <p:spPr bwMode="auto">
              <a:xfrm>
                <a:off x="2890" y="263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73" name="Oval 697"/>
              <p:cNvSpPr>
                <a:spLocks noChangeArrowheads="1"/>
              </p:cNvSpPr>
              <p:nvPr/>
            </p:nvSpPr>
            <p:spPr bwMode="auto">
              <a:xfrm>
                <a:off x="1319" y="2385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74" name="Oval 698"/>
              <p:cNvSpPr>
                <a:spLocks noChangeArrowheads="1"/>
              </p:cNvSpPr>
              <p:nvPr/>
            </p:nvSpPr>
            <p:spPr bwMode="auto">
              <a:xfrm>
                <a:off x="1628" y="2247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75" name="Oval 699"/>
              <p:cNvSpPr>
                <a:spLocks noChangeArrowheads="1"/>
              </p:cNvSpPr>
              <p:nvPr/>
            </p:nvSpPr>
            <p:spPr bwMode="auto">
              <a:xfrm>
                <a:off x="1720" y="2289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76" name="Oval 700"/>
              <p:cNvSpPr>
                <a:spLocks noChangeArrowheads="1"/>
              </p:cNvSpPr>
              <p:nvPr/>
            </p:nvSpPr>
            <p:spPr bwMode="auto">
              <a:xfrm>
                <a:off x="1384" y="2433"/>
                <a:ext cx="26" cy="29"/>
              </a:xfrm>
              <a:prstGeom prst="ellipse">
                <a:avLst/>
              </a:prstGeom>
              <a:solidFill>
                <a:srgbClr val="800080"/>
              </a:solidFill>
              <a:ln w="936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77" name="Oval 701"/>
              <p:cNvSpPr>
                <a:spLocks noChangeArrowheads="1"/>
              </p:cNvSpPr>
              <p:nvPr/>
            </p:nvSpPr>
            <p:spPr bwMode="auto">
              <a:xfrm>
                <a:off x="1536" y="185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78" name="Oval 702"/>
              <p:cNvSpPr>
                <a:spLocks noChangeArrowheads="1"/>
              </p:cNvSpPr>
              <p:nvPr/>
            </p:nvSpPr>
            <p:spPr bwMode="auto">
              <a:xfrm>
                <a:off x="1411" y="200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79" name="Oval 703"/>
              <p:cNvSpPr>
                <a:spLocks noChangeArrowheads="1"/>
              </p:cNvSpPr>
              <p:nvPr/>
            </p:nvSpPr>
            <p:spPr bwMode="auto">
              <a:xfrm>
                <a:off x="2582" y="184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80" name="Oval 704"/>
              <p:cNvSpPr>
                <a:spLocks noChangeArrowheads="1"/>
              </p:cNvSpPr>
              <p:nvPr/>
            </p:nvSpPr>
            <p:spPr bwMode="auto">
              <a:xfrm>
                <a:off x="2062" y="183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81" name="Oval 705"/>
              <p:cNvSpPr>
                <a:spLocks noChangeArrowheads="1"/>
              </p:cNvSpPr>
              <p:nvPr/>
            </p:nvSpPr>
            <p:spPr bwMode="auto">
              <a:xfrm>
                <a:off x="1877" y="172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82" name="Oval 706"/>
              <p:cNvSpPr>
                <a:spLocks noChangeArrowheads="1"/>
              </p:cNvSpPr>
              <p:nvPr/>
            </p:nvSpPr>
            <p:spPr bwMode="auto">
              <a:xfrm>
                <a:off x="1845" y="159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83" name="Oval 707"/>
              <p:cNvSpPr>
                <a:spLocks noChangeArrowheads="1"/>
              </p:cNvSpPr>
              <p:nvPr/>
            </p:nvSpPr>
            <p:spPr bwMode="auto">
              <a:xfrm>
                <a:off x="2766" y="195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84" name="Oval 708"/>
              <p:cNvSpPr>
                <a:spLocks noChangeArrowheads="1"/>
              </p:cNvSpPr>
              <p:nvPr/>
            </p:nvSpPr>
            <p:spPr bwMode="auto">
              <a:xfrm>
                <a:off x="2154" y="177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85" name="Oval 709"/>
              <p:cNvSpPr>
                <a:spLocks noChangeArrowheads="1"/>
              </p:cNvSpPr>
              <p:nvPr/>
            </p:nvSpPr>
            <p:spPr bwMode="auto">
              <a:xfrm>
                <a:off x="2338" y="201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86" name="Oval 710"/>
              <p:cNvSpPr>
                <a:spLocks noChangeArrowheads="1"/>
              </p:cNvSpPr>
              <p:nvPr/>
            </p:nvSpPr>
            <p:spPr bwMode="auto">
              <a:xfrm>
                <a:off x="1569" y="152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87" name="Oval 711"/>
              <p:cNvSpPr>
                <a:spLocks noChangeArrowheads="1"/>
              </p:cNvSpPr>
              <p:nvPr/>
            </p:nvSpPr>
            <p:spPr bwMode="auto">
              <a:xfrm>
                <a:off x="1536" y="155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88" name="Oval 712"/>
              <p:cNvSpPr>
                <a:spLocks noChangeArrowheads="1"/>
              </p:cNvSpPr>
              <p:nvPr/>
            </p:nvSpPr>
            <p:spPr bwMode="auto">
              <a:xfrm>
                <a:off x="1845" y="153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89" name="Oval 713"/>
              <p:cNvSpPr>
                <a:spLocks noChangeArrowheads="1"/>
              </p:cNvSpPr>
              <p:nvPr/>
            </p:nvSpPr>
            <p:spPr bwMode="auto">
              <a:xfrm>
                <a:off x="2154" y="182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90" name="Oval 714"/>
              <p:cNvSpPr>
                <a:spLocks noChangeArrowheads="1"/>
              </p:cNvSpPr>
              <p:nvPr/>
            </p:nvSpPr>
            <p:spPr bwMode="auto">
              <a:xfrm>
                <a:off x="1227" y="157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91" name="Oval 715"/>
              <p:cNvSpPr>
                <a:spLocks noChangeArrowheads="1"/>
              </p:cNvSpPr>
              <p:nvPr/>
            </p:nvSpPr>
            <p:spPr bwMode="auto">
              <a:xfrm>
                <a:off x="1785" y="158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92" name="Oval 716"/>
              <p:cNvSpPr>
                <a:spLocks noChangeArrowheads="1"/>
              </p:cNvSpPr>
              <p:nvPr/>
            </p:nvSpPr>
            <p:spPr bwMode="auto">
              <a:xfrm>
                <a:off x="1601" y="152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93" name="Oval 717"/>
              <p:cNvSpPr>
                <a:spLocks noChangeArrowheads="1"/>
              </p:cNvSpPr>
              <p:nvPr/>
            </p:nvSpPr>
            <p:spPr bwMode="auto">
              <a:xfrm>
                <a:off x="1569" y="177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94" name="Oval 718"/>
              <p:cNvSpPr>
                <a:spLocks noChangeArrowheads="1"/>
              </p:cNvSpPr>
              <p:nvPr/>
            </p:nvSpPr>
            <p:spPr bwMode="auto">
              <a:xfrm>
                <a:off x="1970" y="215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95" name="Oval 719"/>
              <p:cNvSpPr>
                <a:spLocks noChangeArrowheads="1"/>
              </p:cNvSpPr>
              <p:nvPr/>
            </p:nvSpPr>
            <p:spPr bwMode="auto">
              <a:xfrm>
                <a:off x="1352" y="208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96" name="Oval 720"/>
              <p:cNvSpPr>
                <a:spLocks noChangeArrowheads="1"/>
              </p:cNvSpPr>
              <p:nvPr/>
            </p:nvSpPr>
            <p:spPr bwMode="auto">
              <a:xfrm>
                <a:off x="1536" y="187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97" name="Oval 721"/>
              <p:cNvSpPr>
                <a:spLocks noChangeArrowheads="1"/>
              </p:cNvSpPr>
              <p:nvPr/>
            </p:nvSpPr>
            <p:spPr bwMode="auto">
              <a:xfrm>
                <a:off x="1661" y="182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98" name="Oval 722"/>
              <p:cNvSpPr>
                <a:spLocks noChangeArrowheads="1"/>
              </p:cNvSpPr>
              <p:nvPr/>
            </p:nvSpPr>
            <p:spPr bwMode="auto">
              <a:xfrm>
                <a:off x="1845" y="223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099" name="Oval 723"/>
              <p:cNvSpPr>
                <a:spLocks noChangeArrowheads="1"/>
              </p:cNvSpPr>
              <p:nvPr/>
            </p:nvSpPr>
            <p:spPr bwMode="auto">
              <a:xfrm>
                <a:off x="1411" y="198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00" name="Oval 724"/>
              <p:cNvSpPr>
                <a:spLocks noChangeArrowheads="1"/>
              </p:cNvSpPr>
              <p:nvPr/>
            </p:nvSpPr>
            <p:spPr bwMode="auto">
              <a:xfrm>
                <a:off x="1411" y="165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01" name="Oval 725"/>
              <p:cNvSpPr>
                <a:spLocks noChangeArrowheads="1"/>
              </p:cNvSpPr>
              <p:nvPr/>
            </p:nvSpPr>
            <p:spPr bwMode="auto">
              <a:xfrm>
                <a:off x="1319" y="161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02" name="Oval 726"/>
              <p:cNvSpPr>
                <a:spLocks noChangeArrowheads="1"/>
              </p:cNvSpPr>
              <p:nvPr/>
            </p:nvSpPr>
            <p:spPr bwMode="auto">
              <a:xfrm>
                <a:off x="1753" y="166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03" name="Oval 727"/>
              <p:cNvSpPr>
                <a:spLocks noChangeArrowheads="1"/>
              </p:cNvSpPr>
              <p:nvPr/>
            </p:nvSpPr>
            <p:spPr bwMode="auto">
              <a:xfrm>
                <a:off x="2089" y="206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04" name="Oval 728"/>
              <p:cNvSpPr>
                <a:spLocks noChangeArrowheads="1"/>
              </p:cNvSpPr>
              <p:nvPr/>
            </p:nvSpPr>
            <p:spPr bwMode="auto">
              <a:xfrm>
                <a:off x="1785" y="185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05" name="Oval 729"/>
              <p:cNvSpPr>
                <a:spLocks noChangeArrowheads="1"/>
              </p:cNvSpPr>
              <p:nvPr/>
            </p:nvSpPr>
            <p:spPr bwMode="auto">
              <a:xfrm>
                <a:off x="3167" y="210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06" name="Oval 730"/>
              <p:cNvSpPr>
                <a:spLocks noChangeArrowheads="1"/>
              </p:cNvSpPr>
              <p:nvPr/>
            </p:nvSpPr>
            <p:spPr bwMode="auto">
              <a:xfrm>
                <a:off x="2522" y="200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07" name="Oval 731"/>
              <p:cNvSpPr>
                <a:spLocks noChangeArrowheads="1"/>
              </p:cNvSpPr>
              <p:nvPr/>
            </p:nvSpPr>
            <p:spPr bwMode="auto">
              <a:xfrm>
                <a:off x="1785" y="171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08" name="Oval 732"/>
              <p:cNvSpPr>
                <a:spLocks noChangeArrowheads="1"/>
              </p:cNvSpPr>
              <p:nvPr/>
            </p:nvSpPr>
            <p:spPr bwMode="auto">
              <a:xfrm>
                <a:off x="1319" y="135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09" name="Oval 733"/>
              <p:cNvSpPr>
                <a:spLocks noChangeArrowheads="1"/>
              </p:cNvSpPr>
              <p:nvPr/>
            </p:nvSpPr>
            <p:spPr bwMode="auto">
              <a:xfrm>
                <a:off x="1384" y="144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10" name="Oval 734"/>
              <p:cNvSpPr>
                <a:spLocks noChangeArrowheads="1"/>
              </p:cNvSpPr>
              <p:nvPr/>
            </p:nvSpPr>
            <p:spPr bwMode="auto">
              <a:xfrm>
                <a:off x="1753" y="195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11" name="Oval 735"/>
              <p:cNvSpPr>
                <a:spLocks noChangeArrowheads="1"/>
              </p:cNvSpPr>
              <p:nvPr/>
            </p:nvSpPr>
            <p:spPr bwMode="auto">
              <a:xfrm>
                <a:off x="1384" y="170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12" name="Oval 736"/>
              <p:cNvSpPr>
                <a:spLocks noChangeArrowheads="1"/>
              </p:cNvSpPr>
              <p:nvPr/>
            </p:nvSpPr>
            <p:spPr bwMode="auto">
              <a:xfrm>
                <a:off x="2397" y="190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13" name="Oval 737"/>
              <p:cNvSpPr>
                <a:spLocks noChangeArrowheads="1"/>
              </p:cNvSpPr>
              <p:nvPr/>
            </p:nvSpPr>
            <p:spPr bwMode="auto">
              <a:xfrm>
                <a:off x="2181" y="177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14" name="Oval 738"/>
              <p:cNvSpPr>
                <a:spLocks noChangeArrowheads="1"/>
              </p:cNvSpPr>
              <p:nvPr/>
            </p:nvSpPr>
            <p:spPr bwMode="auto">
              <a:xfrm>
                <a:off x="1601" y="180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15" name="Oval 739"/>
              <p:cNvSpPr>
                <a:spLocks noChangeArrowheads="1"/>
              </p:cNvSpPr>
              <p:nvPr/>
            </p:nvSpPr>
            <p:spPr bwMode="auto">
              <a:xfrm>
                <a:off x="2089" y="173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16" name="Oval 740"/>
              <p:cNvSpPr>
                <a:spLocks noChangeArrowheads="1"/>
              </p:cNvSpPr>
              <p:nvPr/>
            </p:nvSpPr>
            <p:spPr bwMode="auto">
              <a:xfrm>
                <a:off x="1661" y="143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17" name="Oval 741"/>
              <p:cNvSpPr>
                <a:spLocks noChangeArrowheads="1"/>
              </p:cNvSpPr>
              <p:nvPr/>
            </p:nvSpPr>
            <p:spPr bwMode="auto">
              <a:xfrm>
                <a:off x="1411" y="153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18" name="Oval 742"/>
              <p:cNvSpPr>
                <a:spLocks noChangeArrowheads="1"/>
              </p:cNvSpPr>
              <p:nvPr/>
            </p:nvSpPr>
            <p:spPr bwMode="auto">
              <a:xfrm>
                <a:off x="1260" y="171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19" name="Oval 743"/>
              <p:cNvSpPr>
                <a:spLocks noChangeArrowheads="1"/>
              </p:cNvSpPr>
              <p:nvPr/>
            </p:nvSpPr>
            <p:spPr bwMode="auto">
              <a:xfrm>
                <a:off x="1693" y="165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20" name="Oval 744"/>
              <p:cNvSpPr>
                <a:spLocks noChangeArrowheads="1"/>
              </p:cNvSpPr>
              <p:nvPr/>
            </p:nvSpPr>
            <p:spPr bwMode="auto">
              <a:xfrm>
                <a:off x="1693" y="173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21" name="Oval 745"/>
              <p:cNvSpPr>
                <a:spLocks noChangeArrowheads="1"/>
              </p:cNvSpPr>
              <p:nvPr/>
            </p:nvSpPr>
            <p:spPr bwMode="auto">
              <a:xfrm>
                <a:off x="1477" y="143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22" name="Oval 746"/>
              <p:cNvSpPr>
                <a:spLocks noChangeArrowheads="1"/>
              </p:cNvSpPr>
              <p:nvPr/>
            </p:nvSpPr>
            <p:spPr bwMode="auto">
              <a:xfrm>
                <a:off x="1509" y="188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23" name="Oval 747"/>
              <p:cNvSpPr>
                <a:spLocks noChangeArrowheads="1"/>
              </p:cNvSpPr>
              <p:nvPr/>
            </p:nvSpPr>
            <p:spPr bwMode="auto">
              <a:xfrm>
                <a:off x="1601" y="178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24" name="Oval 748"/>
              <p:cNvSpPr>
                <a:spLocks noChangeArrowheads="1"/>
              </p:cNvSpPr>
              <p:nvPr/>
            </p:nvSpPr>
            <p:spPr bwMode="auto">
              <a:xfrm>
                <a:off x="1845" y="164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25" name="Oval 749"/>
              <p:cNvSpPr>
                <a:spLocks noChangeArrowheads="1"/>
              </p:cNvSpPr>
              <p:nvPr/>
            </p:nvSpPr>
            <p:spPr bwMode="auto">
              <a:xfrm>
                <a:off x="1411" y="162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26" name="Oval 750"/>
              <p:cNvSpPr>
                <a:spLocks noChangeArrowheads="1"/>
              </p:cNvSpPr>
              <p:nvPr/>
            </p:nvSpPr>
            <p:spPr bwMode="auto">
              <a:xfrm>
                <a:off x="2213" y="186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27" name="Oval 751"/>
              <p:cNvSpPr>
                <a:spLocks noChangeArrowheads="1"/>
              </p:cNvSpPr>
              <p:nvPr/>
            </p:nvSpPr>
            <p:spPr bwMode="auto">
              <a:xfrm>
                <a:off x="1785" y="170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28" name="Oval 752"/>
              <p:cNvSpPr>
                <a:spLocks noChangeArrowheads="1"/>
              </p:cNvSpPr>
              <p:nvPr/>
            </p:nvSpPr>
            <p:spPr bwMode="auto">
              <a:xfrm>
                <a:off x="1970" y="234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29" name="Oval 753"/>
              <p:cNvSpPr>
                <a:spLocks noChangeArrowheads="1"/>
              </p:cNvSpPr>
              <p:nvPr/>
            </p:nvSpPr>
            <p:spPr bwMode="auto">
              <a:xfrm>
                <a:off x="1569" y="134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30" name="Oval 754"/>
              <p:cNvSpPr>
                <a:spLocks noChangeArrowheads="1"/>
              </p:cNvSpPr>
              <p:nvPr/>
            </p:nvSpPr>
            <p:spPr bwMode="auto">
              <a:xfrm>
                <a:off x="1904" y="169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31" name="Oval 755"/>
              <p:cNvSpPr>
                <a:spLocks noChangeArrowheads="1"/>
              </p:cNvSpPr>
              <p:nvPr/>
            </p:nvSpPr>
            <p:spPr bwMode="auto">
              <a:xfrm>
                <a:off x="2522" y="183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32" name="Oval 756"/>
              <p:cNvSpPr>
                <a:spLocks noChangeArrowheads="1"/>
              </p:cNvSpPr>
              <p:nvPr/>
            </p:nvSpPr>
            <p:spPr bwMode="auto">
              <a:xfrm>
                <a:off x="1444" y="180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33" name="Oval 757"/>
              <p:cNvSpPr>
                <a:spLocks noChangeArrowheads="1"/>
              </p:cNvSpPr>
              <p:nvPr/>
            </p:nvSpPr>
            <p:spPr bwMode="auto">
              <a:xfrm>
                <a:off x="2305" y="203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34" name="Oval 758"/>
              <p:cNvSpPr>
                <a:spLocks noChangeArrowheads="1"/>
              </p:cNvSpPr>
              <p:nvPr/>
            </p:nvSpPr>
            <p:spPr bwMode="auto">
              <a:xfrm>
                <a:off x="1444" y="128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35" name="Oval 759"/>
              <p:cNvSpPr>
                <a:spLocks noChangeArrowheads="1"/>
              </p:cNvSpPr>
              <p:nvPr/>
            </p:nvSpPr>
            <p:spPr bwMode="auto">
              <a:xfrm>
                <a:off x="2831" y="201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36" name="Oval 760"/>
              <p:cNvSpPr>
                <a:spLocks noChangeArrowheads="1"/>
              </p:cNvSpPr>
              <p:nvPr/>
            </p:nvSpPr>
            <p:spPr bwMode="auto">
              <a:xfrm>
                <a:off x="1970" y="198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37" name="Oval 761"/>
              <p:cNvSpPr>
                <a:spLocks noChangeArrowheads="1"/>
              </p:cNvSpPr>
              <p:nvPr/>
            </p:nvSpPr>
            <p:spPr bwMode="auto">
              <a:xfrm>
                <a:off x="2029" y="176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38" name="Oval 762"/>
              <p:cNvSpPr>
                <a:spLocks noChangeArrowheads="1"/>
              </p:cNvSpPr>
              <p:nvPr/>
            </p:nvSpPr>
            <p:spPr bwMode="auto">
              <a:xfrm>
                <a:off x="1877" y="171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39" name="Oval 763"/>
              <p:cNvSpPr>
                <a:spLocks noChangeArrowheads="1"/>
              </p:cNvSpPr>
              <p:nvPr/>
            </p:nvSpPr>
            <p:spPr bwMode="auto">
              <a:xfrm>
                <a:off x="1753" y="171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40" name="Oval 764"/>
              <p:cNvSpPr>
                <a:spLocks noChangeArrowheads="1"/>
              </p:cNvSpPr>
              <p:nvPr/>
            </p:nvSpPr>
            <p:spPr bwMode="auto">
              <a:xfrm>
                <a:off x="1997" y="200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41" name="Oval 765"/>
              <p:cNvSpPr>
                <a:spLocks noChangeArrowheads="1"/>
              </p:cNvSpPr>
              <p:nvPr/>
            </p:nvSpPr>
            <p:spPr bwMode="auto">
              <a:xfrm>
                <a:off x="2154" y="188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42" name="Oval 766"/>
              <p:cNvSpPr>
                <a:spLocks noChangeArrowheads="1"/>
              </p:cNvSpPr>
              <p:nvPr/>
            </p:nvSpPr>
            <p:spPr bwMode="auto">
              <a:xfrm>
                <a:off x="1904" y="190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43" name="Oval 767"/>
              <p:cNvSpPr>
                <a:spLocks noChangeArrowheads="1"/>
              </p:cNvSpPr>
              <p:nvPr/>
            </p:nvSpPr>
            <p:spPr bwMode="auto">
              <a:xfrm>
                <a:off x="2029" y="176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44" name="Oval 768"/>
              <p:cNvSpPr>
                <a:spLocks noChangeArrowheads="1"/>
              </p:cNvSpPr>
              <p:nvPr/>
            </p:nvSpPr>
            <p:spPr bwMode="auto">
              <a:xfrm>
                <a:off x="2121" y="175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45" name="Oval 769"/>
              <p:cNvSpPr>
                <a:spLocks noChangeArrowheads="1"/>
              </p:cNvSpPr>
              <p:nvPr/>
            </p:nvSpPr>
            <p:spPr bwMode="auto">
              <a:xfrm>
                <a:off x="2370" y="195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46" name="Oval 770"/>
              <p:cNvSpPr>
                <a:spLocks noChangeArrowheads="1"/>
              </p:cNvSpPr>
              <p:nvPr/>
            </p:nvSpPr>
            <p:spPr bwMode="auto">
              <a:xfrm>
                <a:off x="1411" y="134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47" name="Oval 771"/>
              <p:cNvSpPr>
                <a:spLocks noChangeArrowheads="1"/>
              </p:cNvSpPr>
              <p:nvPr/>
            </p:nvSpPr>
            <p:spPr bwMode="auto">
              <a:xfrm>
                <a:off x="1904" y="167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48" name="Oval 772"/>
              <p:cNvSpPr>
                <a:spLocks noChangeArrowheads="1"/>
              </p:cNvSpPr>
              <p:nvPr/>
            </p:nvSpPr>
            <p:spPr bwMode="auto">
              <a:xfrm>
                <a:off x="1661" y="195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49" name="Oval 773"/>
              <p:cNvSpPr>
                <a:spLocks noChangeArrowheads="1"/>
              </p:cNvSpPr>
              <p:nvPr/>
            </p:nvSpPr>
            <p:spPr bwMode="auto">
              <a:xfrm>
                <a:off x="1693" y="157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50" name="Oval 774"/>
              <p:cNvSpPr>
                <a:spLocks noChangeArrowheads="1"/>
              </p:cNvSpPr>
              <p:nvPr/>
            </p:nvSpPr>
            <p:spPr bwMode="auto">
              <a:xfrm>
                <a:off x="1509" y="208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51" name="Oval 775"/>
              <p:cNvSpPr>
                <a:spLocks noChangeArrowheads="1"/>
              </p:cNvSpPr>
              <p:nvPr/>
            </p:nvSpPr>
            <p:spPr bwMode="auto">
              <a:xfrm>
                <a:off x="2831" y="212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52" name="Oval 776"/>
              <p:cNvSpPr>
                <a:spLocks noChangeArrowheads="1"/>
              </p:cNvSpPr>
              <p:nvPr/>
            </p:nvSpPr>
            <p:spPr bwMode="auto">
              <a:xfrm>
                <a:off x="1753" y="174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53" name="Oval 777"/>
              <p:cNvSpPr>
                <a:spLocks noChangeArrowheads="1"/>
              </p:cNvSpPr>
              <p:nvPr/>
            </p:nvSpPr>
            <p:spPr bwMode="auto">
              <a:xfrm>
                <a:off x="1536" y="170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54" name="Oval 778"/>
              <p:cNvSpPr>
                <a:spLocks noChangeArrowheads="1"/>
              </p:cNvSpPr>
              <p:nvPr/>
            </p:nvSpPr>
            <p:spPr bwMode="auto">
              <a:xfrm>
                <a:off x="1812" y="134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55" name="Oval 779"/>
              <p:cNvSpPr>
                <a:spLocks noChangeArrowheads="1"/>
              </p:cNvSpPr>
              <p:nvPr/>
            </p:nvSpPr>
            <p:spPr bwMode="auto">
              <a:xfrm>
                <a:off x="2463" y="196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56" name="Oval 780"/>
              <p:cNvSpPr>
                <a:spLocks noChangeArrowheads="1"/>
              </p:cNvSpPr>
              <p:nvPr/>
            </p:nvSpPr>
            <p:spPr bwMode="auto">
              <a:xfrm>
                <a:off x="2582" y="197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57" name="Oval 781"/>
              <p:cNvSpPr>
                <a:spLocks noChangeArrowheads="1"/>
              </p:cNvSpPr>
              <p:nvPr/>
            </p:nvSpPr>
            <p:spPr bwMode="auto">
              <a:xfrm>
                <a:off x="2430" y="191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58" name="Oval 782"/>
              <p:cNvSpPr>
                <a:spLocks noChangeArrowheads="1"/>
              </p:cNvSpPr>
              <p:nvPr/>
            </p:nvSpPr>
            <p:spPr bwMode="auto">
              <a:xfrm>
                <a:off x="2397" y="185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59" name="Oval 783"/>
              <p:cNvSpPr>
                <a:spLocks noChangeArrowheads="1"/>
              </p:cNvSpPr>
              <p:nvPr/>
            </p:nvSpPr>
            <p:spPr bwMode="auto">
              <a:xfrm>
                <a:off x="1693" y="159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60" name="Oval 784"/>
              <p:cNvSpPr>
                <a:spLocks noChangeArrowheads="1"/>
              </p:cNvSpPr>
              <p:nvPr/>
            </p:nvSpPr>
            <p:spPr bwMode="auto">
              <a:xfrm>
                <a:off x="1753" y="143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61" name="Oval 785"/>
              <p:cNvSpPr>
                <a:spLocks noChangeArrowheads="1"/>
              </p:cNvSpPr>
              <p:nvPr/>
            </p:nvSpPr>
            <p:spPr bwMode="auto">
              <a:xfrm>
                <a:off x="1937" y="222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62" name="Oval 786"/>
              <p:cNvSpPr>
                <a:spLocks noChangeArrowheads="1"/>
              </p:cNvSpPr>
              <p:nvPr/>
            </p:nvSpPr>
            <p:spPr bwMode="auto">
              <a:xfrm>
                <a:off x="2338" y="200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63" name="Oval 787"/>
              <p:cNvSpPr>
                <a:spLocks noChangeArrowheads="1"/>
              </p:cNvSpPr>
              <p:nvPr/>
            </p:nvSpPr>
            <p:spPr bwMode="auto">
              <a:xfrm>
                <a:off x="1661" y="159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64" name="Oval 788"/>
              <p:cNvSpPr>
                <a:spLocks noChangeArrowheads="1"/>
              </p:cNvSpPr>
              <p:nvPr/>
            </p:nvSpPr>
            <p:spPr bwMode="auto">
              <a:xfrm>
                <a:off x="3167" y="171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65" name="Oval 789"/>
              <p:cNvSpPr>
                <a:spLocks noChangeArrowheads="1"/>
              </p:cNvSpPr>
              <p:nvPr/>
            </p:nvSpPr>
            <p:spPr bwMode="auto">
              <a:xfrm>
                <a:off x="1509" y="174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66" name="Oval 790"/>
              <p:cNvSpPr>
                <a:spLocks noChangeArrowheads="1"/>
              </p:cNvSpPr>
              <p:nvPr/>
            </p:nvSpPr>
            <p:spPr bwMode="auto">
              <a:xfrm>
                <a:off x="1444" y="186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67" name="Oval 791"/>
              <p:cNvSpPr>
                <a:spLocks noChangeArrowheads="1"/>
              </p:cNvSpPr>
              <p:nvPr/>
            </p:nvSpPr>
            <p:spPr bwMode="auto">
              <a:xfrm>
                <a:off x="1509" y="173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68" name="Oval 792"/>
              <p:cNvSpPr>
                <a:spLocks noChangeArrowheads="1"/>
              </p:cNvSpPr>
              <p:nvPr/>
            </p:nvSpPr>
            <p:spPr bwMode="auto">
              <a:xfrm>
                <a:off x="2181" y="225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69" name="Oval 793"/>
              <p:cNvSpPr>
                <a:spLocks noChangeArrowheads="1"/>
              </p:cNvSpPr>
              <p:nvPr/>
            </p:nvSpPr>
            <p:spPr bwMode="auto">
              <a:xfrm>
                <a:off x="1411" y="126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70" name="Oval 794"/>
              <p:cNvSpPr>
                <a:spLocks noChangeArrowheads="1"/>
              </p:cNvSpPr>
              <p:nvPr/>
            </p:nvSpPr>
            <p:spPr bwMode="auto">
              <a:xfrm>
                <a:off x="1785" y="206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71" name="Oval 795"/>
              <p:cNvSpPr>
                <a:spLocks noChangeArrowheads="1"/>
              </p:cNvSpPr>
              <p:nvPr/>
            </p:nvSpPr>
            <p:spPr bwMode="auto">
              <a:xfrm>
                <a:off x="1536" y="206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72" name="Oval 796"/>
              <p:cNvSpPr>
                <a:spLocks noChangeArrowheads="1"/>
              </p:cNvSpPr>
              <p:nvPr/>
            </p:nvSpPr>
            <p:spPr bwMode="auto">
              <a:xfrm>
                <a:off x="1509" y="164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73" name="Oval 797"/>
              <p:cNvSpPr>
                <a:spLocks noChangeArrowheads="1"/>
              </p:cNvSpPr>
              <p:nvPr/>
            </p:nvSpPr>
            <p:spPr bwMode="auto">
              <a:xfrm>
                <a:off x="2246" y="144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74" name="Oval 798"/>
              <p:cNvSpPr>
                <a:spLocks noChangeArrowheads="1"/>
              </p:cNvSpPr>
              <p:nvPr/>
            </p:nvSpPr>
            <p:spPr bwMode="auto">
              <a:xfrm>
                <a:off x="1384" y="177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75" name="Oval 799"/>
              <p:cNvSpPr>
                <a:spLocks noChangeArrowheads="1"/>
              </p:cNvSpPr>
              <p:nvPr/>
            </p:nvSpPr>
            <p:spPr bwMode="auto">
              <a:xfrm>
                <a:off x="1352" y="149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76" name="Oval 800"/>
              <p:cNvSpPr>
                <a:spLocks noChangeArrowheads="1"/>
              </p:cNvSpPr>
              <p:nvPr/>
            </p:nvSpPr>
            <p:spPr bwMode="auto">
              <a:xfrm>
                <a:off x="1319" y="149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77" name="Oval 801"/>
              <p:cNvSpPr>
                <a:spLocks noChangeArrowheads="1"/>
              </p:cNvSpPr>
              <p:nvPr/>
            </p:nvSpPr>
            <p:spPr bwMode="auto">
              <a:xfrm>
                <a:off x="1877" y="166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78" name="Oval 802"/>
              <p:cNvSpPr>
                <a:spLocks noChangeArrowheads="1"/>
              </p:cNvSpPr>
              <p:nvPr/>
            </p:nvSpPr>
            <p:spPr bwMode="auto">
              <a:xfrm>
                <a:off x="2338" y="179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79" name="Oval 803"/>
              <p:cNvSpPr>
                <a:spLocks noChangeArrowheads="1"/>
              </p:cNvSpPr>
              <p:nvPr/>
            </p:nvSpPr>
            <p:spPr bwMode="auto">
              <a:xfrm>
                <a:off x="1227" y="204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80" name="Oval 804"/>
              <p:cNvSpPr>
                <a:spLocks noChangeArrowheads="1"/>
              </p:cNvSpPr>
              <p:nvPr/>
            </p:nvSpPr>
            <p:spPr bwMode="auto">
              <a:xfrm>
                <a:off x="1997" y="174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81" name="Oval 805"/>
              <p:cNvSpPr>
                <a:spLocks noChangeArrowheads="1"/>
              </p:cNvSpPr>
              <p:nvPr/>
            </p:nvSpPr>
            <p:spPr bwMode="auto">
              <a:xfrm>
                <a:off x="1444" y="149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82" name="Oval 806"/>
              <p:cNvSpPr>
                <a:spLocks noChangeArrowheads="1"/>
              </p:cNvSpPr>
              <p:nvPr/>
            </p:nvSpPr>
            <p:spPr bwMode="auto">
              <a:xfrm>
                <a:off x="1227" y="165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83" name="Oval 807"/>
              <p:cNvSpPr>
                <a:spLocks noChangeArrowheads="1"/>
              </p:cNvSpPr>
              <p:nvPr/>
            </p:nvSpPr>
            <p:spPr bwMode="auto">
              <a:xfrm>
                <a:off x="1411" y="209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84" name="Oval 808"/>
              <p:cNvSpPr>
                <a:spLocks noChangeArrowheads="1"/>
              </p:cNvSpPr>
              <p:nvPr/>
            </p:nvSpPr>
            <p:spPr bwMode="auto">
              <a:xfrm>
                <a:off x="1812" y="199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85" name="Oval 809"/>
              <p:cNvSpPr>
                <a:spLocks noChangeArrowheads="1"/>
              </p:cNvSpPr>
              <p:nvPr/>
            </p:nvSpPr>
            <p:spPr bwMode="auto">
              <a:xfrm>
                <a:off x="2305" y="179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86" name="Oval 810"/>
              <p:cNvSpPr>
                <a:spLocks noChangeArrowheads="1"/>
              </p:cNvSpPr>
              <p:nvPr/>
            </p:nvSpPr>
            <p:spPr bwMode="auto">
              <a:xfrm>
                <a:off x="1693" y="164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87" name="Oval 811"/>
              <p:cNvSpPr>
                <a:spLocks noChangeArrowheads="1"/>
              </p:cNvSpPr>
              <p:nvPr/>
            </p:nvSpPr>
            <p:spPr bwMode="auto">
              <a:xfrm>
                <a:off x="1970" y="139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88" name="Oval 812"/>
              <p:cNvSpPr>
                <a:spLocks noChangeArrowheads="1"/>
              </p:cNvSpPr>
              <p:nvPr/>
            </p:nvSpPr>
            <p:spPr bwMode="auto">
              <a:xfrm>
                <a:off x="1352" y="176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89" name="Oval 813"/>
              <p:cNvSpPr>
                <a:spLocks noChangeArrowheads="1"/>
              </p:cNvSpPr>
              <p:nvPr/>
            </p:nvSpPr>
            <p:spPr bwMode="auto">
              <a:xfrm>
                <a:off x="2121" y="167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90" name="Oval 814"/>
              <p:cNvSpPr>
                <a:spLocks noChangeArrowheads="1"/>
              </p:cNvSpPr>
              <p:nvPr/>
            </p:nvSpPr>
            <p:spPr bwMode="auto">
              <a:xfrm>
                <a:off x="1997" y="153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91" name="Oval 815"/>
              <p:cNvSpPr>
                <a:spLocks noChangeArrowheads="1"/>
              </p:cNvSpPr>
              <p:nvPr/>
            </p:nvSpPr>
            <p:spPr bwMode="auto">
              <a:xfrm>
                <a:off x="1352" y="217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92" name="Oval 816"/>
              <p:cNvSpPr>
                <a:spLocks noChangeArrowheads="1"/>
              </p:cNvSpPr>
              <p:nvPr/>
            </p:nvSpPr>
            <p:spPr bwMode="auto">
              <a:xfrm>
                <a:off x="1384" y="156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93" name="Oval 817"/>
              <p:cNvSpPr>
                <a:spLocks noChangeArrowheads="1"/>
              </p:cNvSpPr>
              <p:nvPr/>
            </p:nvSpPr>
            <p:spPr bwMode="auto">
              <a:xfrm>
                <a:off x="1384" y="155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94" name="Oval 818"/>
              <p:cNvSpPr>
                <a:spLocks noChangeArrowheads="1"/>
              </p:cNvSpPr>
              <p:nvPr/>
            </p:nvSpPr>
            <p:spPr bwMode="auto">
              <a:xfrm>
                <a:off x="1352" y="199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95" name="Oval 819"/>
              <p:cNvSpPr>
                <a:spLocks noChangeArrowheads="1"/>
              </p:cNvSpPr>
              <p:nvPr/>
            </p:nvSpPr>
            <p:spPr bwMode="auto">
              <a:xfrm>
                <a:off x="2305" y="225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96" name="Oval 820"/>
              <p:cNvSpPr>
                <a:spLocks noChangeArrowheads="1"/>
              </p:cNvSpPr>
              <p:nvPr/>
            </p:nvSpPr>
            <p:spPr bwMode="auto">
              <a:xfrm>
                <a:off x="1785" y="159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97" name="Oval 821"/>
              <p:cNvSpPr>
                <a:spLocks noChangeArrowheads="1"/>
              </p:cNvSpPr>
              <p:nvPr/>
            </p:nvSpPr>
            <p:spPr bwMode="auto">
              <a:xfrm>
                <a:off x="1812" y="153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98" name="Oval 822"/>
              <p:cNvSpPr>
                <a:spLocks noChangeArrowheads="1"/>
              </p:cNvSpPr>
              <p:nvPr/>
            </p:nvSpPr>
            <p:spPr bwMode="auto">
              <a:xfrm>
                <a:off x="1536" y="200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199" name="Oval 823"/>
              <p:cNvSpPr>
                <a:spLocks noChangeArrowheads="1"/>
              </p:cNvSpPr>
              <p:nvPr/>
            </p:nvSpPr>
            <p:spPr bwMode="auto">
              <a:xfrm>
                <a:off x="2739" y="199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00" name="Oval 824"/>
              <p:cNvSpPr>
                <a:spLocks noChangeArrowheads="1"/>
              </p:cNvSpPr>
              <p:nvPr/>
            </p:nvSpPr>
            <p:spPr bwMode="auto">
              <a:xfrm>
                <a:off x="1628" y="165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01" name="Oval 825"/>
              <p:cNvSpPr>
                <a:spLocks noChangeArrowheads="1"/>
              </p:cNvSpPr>
              <p:nvPr/>
            </p:nvSpPr>
            <p:spPr bwMode="auto">
              <a:xfrm>
                <a:off x="2246" y="179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02" name="Oval 826"/>
              <p:cNvSpPr>
                <a:spLocks noChangeArrowheads="1"/>
              </p:cNvSpPr>
              <p:nvPr/>
            </p:nvSpPr>
            <p:spPr bwMode="auto">
              <a:xfrm>
                <a:off x="1877" y="158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03" name="Oval 827"/>
              <p:cNvSpPr>
                <a:spLocks noChangeArrowheads="1"/>
              </p:cNvSpPr>
              <p:nvPr/>
            </p:nvSpPr>
            <p:spPr bwMode="auto">
              <a:xfrm>
                <a:off x="1227" y="176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04" name="Oval 828"/>
              <p:cNvSpPr>
                <a:spLocks noChangeArrowheads="1"/>
              </p:cNvSpPr>
              <p:nvPr/>
            </p:nvSpPr>
            <p:spPr bwMode="auto">
              <a:xfrm>
                <a:off x="1384" y="186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05" name="Oval 829"/>
              <p:cNvSpPr>
                <a:spLocks noChangeArrowheads="1"/>
              </p:cNvSpPr>
              <p:nvPr/>
            </p:nvSpPr>
            <p:spPr bwMode="auto">
              <a:xfrm>
                <a:off x="2338" y="221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06" name="Oval 830"/>
              <p:cNvSpPr>
                <a:spLocks noChangeArrowheads="1"/>
              </p:cNvSpPr>
              <p:nvPr/>
            </p:nvSpPr>
            <p:spPr bwMode="auto">
              <a:xfrm>
                <a:off x="1937" y="165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07" name="Oval 831"/>
              <p:cNvSpPr>
                <a:spLocks noChangeArrowheads="1"/>
              </p:cNvSpPr>
              <p:nvPr/>
            </p:nvSpPr>
            <p:spPr bwMode="auto">
              <a:xfrm>
                <a:off x="2890" y="189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08" name="Oval 832"/>
              <p:cNvSpPr>
                <a:spLocks noChangeArrowheads="1"/>
              </p:cNvSpPr>
              <p:nvPr/>
            </p:nvSpPr>
            <p:spPr bwMode="auto">
              <a:xfrm>
                <a:off x="1812" y="205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09" name="Oval 833"/>
              <p:cNvSpPr>
                <a:spLocks noChangeArrowheads="1"/>
              </p:cNvSpPr>
              <p:nvPr/>
            </p:nvSpPr>
            <p:spPr bwMode="auto">
              <a:xfrm>
                <a:off x="1444" y="191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10" name="Oval 834"/>
              <p:cNvSpPr>
                <a:spLocks noChangeArrowheads="1"/>
              </p:cNvSpPr>
              <p:nvPr/>
            </p:nvSpPr>
            <p:spPr bwMode="auto">
              <a:xfrm>
                <a:off x="2062" y="144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11" name="Oval 835"/>
              <p:cNvSpPr>
                <a:spLocks noChangeArrowheads="1"/>
              </p:cNvSpPr>
              <p:nvPr/>
            </p:nvSpPr>
            <p:spPr bwMode="auto">
              <a:xfrm>
                <a:off x="1384" y="134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12" name="Oval 836"/>
              <p:cNvSpPr>
                <a:spLocks noChangeArrowheads="1"/>
              </p:cNvSpPr>
              <p:nvPr/>
            </p:nvSpPr>
            <p:spPr bwMode="auto">
              <a:xfrm>
                <a:off x="2089" y="137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13" name="Oval 837"/>
              <p:cNvSpPr>
                <a:spLocks noChangeArrowheads="1"/>
              </p:cNvSpPr>
              <p:nvPr/>
            </p:nvSpPr>
            <p:spPr bwMode="auto">
              <a:xfrm>
                <a:off x="1477" y="155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14" name="Oval 838"/>
              <p:cNvSpPr>
                <a:spLocks noChangeArrowheads="1"/>
              </p:cNvSpPr>
              <p:nvPr/>
            </p:nvSpPr>
            <p:spPr bwMode="auto">
              <a:xfrm>
                <a:off x="1937" y="170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15" name="Oval 839"/>
              <p:cNvSpPr>
                <a:spLocks noChangeArrowheads="1"/>
              </p:cNvSpPr>
              <p:nvPr/>
            </p:nvSpPr>
            <p:spPr bwMode="auto">
              <a:xfrm>
                <a:off x="1753" y="183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16" name="Oval 840"/>
              <p:cNvSpPr>
                <a:spLocks noChangeArrowheads="1"/>
              </p:cNvSpPr>
              <p:nvPr/>
            </p:nvSpPr>
            <p:spPr bwMode="auto">
              <a:xfrm>
                <a:off x="1877" y="177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17" name="Oval 841"/>
              <p:cNvSpPr>
                <a:spLocks noChangeArrowheads="1"/>
              </p:cNvSpPr>
              <p:nvPr/>
            </p:nvSpPr>
            <p:spPr bwMode="auto">
              <a:xfrm>
                <a:off x="2647" y="209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18" name="Oval 842"/>
              <p:cNvSpPr>
                <a:spLocks noChangeArrowheads="1"/>
              </p:cNvSpPr>
              <p:nvPr/>
            </p:nvSpPr>
            <p:spPr bwMode="auto">
              <a:xfrm>
                <a:off x="1227" y="198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19" name="Oval 843"/>
              <p:cNvSpPr>
                <a:spLocks noChangeArrowheads="1"/>
              </p:cNvSpPr>
              <p:nvPr/>
            </p:nvSpPr>
            <p:spPr bwMode="auto">
              <a:xfrm>
                <a:off x="1536" y="221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20" name="Oval 844"/>
              <p:cNvSpPr>
                <a:spLocks noChangeArrowheads="1"/>
              </p:cNvSpPr>
              <p:nvPr/>
            </p:nvSpPr>
            <p:spPr bwMode="auto">
              <a:xfrm>
                <a:off x="2029" y="196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21" name="Oval 845"/>
              <p:cNvSpPr>
                <a:spLocks noChangeArrowheads="1"/>
              </p:cNvSpPr>
              <p:nvPr/>
            </p:nvSpPr>
            <p:spPr bwMode="auto">
              <a:xfrm>
                <a:off x="1135" y="141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22" name="Oval 846"/>
              <p:cNvSpPr>
                <a:spLocks noChangeArrowheads="1"/>
              </p:cNvSpPr>
              <p:nvPr/>
            </p:nvSpPr>
            <p:spPr bwMode="auto">
              <a:xfrm>
                <a:off x="2062" y="194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23" name="Oval 847"/>
              <p:cNvSpPr>
                <a:spLocks noChangeArrowheads="1"/>
              </p:cNvSpPr>
              <p:nvPr/>
            </p:nvSpPr>
            <p:spPr bwMode="auto">
              <a:xfrm>
                <a:off x="1569" y="205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24" name="Oval 848"/>
              <p:cNvSpPr>
                <a:spLocks noChangeArrowheads="1"/>
              </p:cNvSpPr>
              <p:nvPr/>
            </p:nvSpPr>
            <p:spPr bwMode="auto">
              <a:xfrm>
                <a:off x="2029" y="189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25" name="Oval 849"/>
              <p:cNvSpPr>
                <a:spLocks noChangeArrowheads="1"/>
              </p:cNvSpPr>
              <p:nvPr/>
            </p:nvSpPr>
            <p:spPr bwMode="auto">
              <a:xfrm>
                <a:off x="2029" y="146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26" name="Oval 850"/>
              <p:cNvSpPr>
                <a:spLocks noChangeArrowheads="1"/>
              </p:cNvSpPr>
              <p:nvPr/>
            </p:nvSpPr>
            <p:spPr bwMode="auto">
              <a:xfrm>
                <a:off x="1601" y="190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27" name="Oval 851"/>
              <p:cNvSpPr>
                <a:spLocks noChangeArrowheads="1"/>
              </p:cNvSpPr>
              <p:nvPr/>
            </p:nvSpPr>
            <p:spPr bwMode="auto">
              <a:xfrm>
                <a:off x="2463" y="190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28" name="Oval 852"/>
              <p:cNvSpPr>
                <a:spLocks noChangeArrowheads="1"/>
              </p:cNvSpPr>
              <p:nvPr/>
            </p:nvSpPr>
            <p:spPr bwMode="auto">
              <a:xfrm>
                <a:off x="2213" y="184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29" name="Oval 853"/>
              <p:cNvSpPr>
                <a:spLocks noChangeArrowheads="1"/>
              </p:cNvSpPr>
              <p:nvPr/>
            </p:nvSpPr>
            <p:spPr bwMode="auto">
              <a:xfrm>
                <a:off x="1720" y="178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30" name="Oval 854"/>
              <p:cNvSpPr>
                <a:spLocks noChangeArrowheads="1"/>
              </p:cNvSpPr>
              <p:nvPr/>
            </p:nvSpPr>
            <p:spPr bwMode="auto">
              <a:xfrm>
                <a:off x="2614" y="210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31" name="Oval 855"/>
              <p:cNvSpPr>
                <a:spLocks noChangeArrowheads="1"/>
              </p:cNvSpPr>
              <p:nvPr/>
            </p:nvSpPr>
            <p:spPr bwMode="auto">
              <a:xfrm>
                <a:off x="1937" y="209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32" name="Oval 856"/>
              <p:cNvSpPr>
                <a:spLocks noChangeArrowheads="1"/>
              </p:cNvSpPr>
              <p:nvPr/>
            </p:nvSpPr>
            <p:spPr bwMode="auto">
              <a:xfrm>
                <a:off x="2858" y="197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33" name="Oval 857"/>
              <p:cNvSpPr>
                <a:spLocks noChangeArrowheads="1"/>
              </p:cNvSpPr>
              <p:nvPr/>
            </p:nvSpPr>
            <p:spPr bwMode="auto">
              <a:xfrm>
                <a:off x="2154" y="185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34" name="Oval 858"/>
              <p:cNvSpPr>
                <a:spLocks noChangeArrowheads="1"/>
              </p:cNvSpPr>
              <p:nvPr/>
            </p:nvSpPr>
            <p:spPr bwMode="auto">
              <a:xfrm>
                <a:off x="1904" y="194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35" name="Oval 859"/>
              <p:cNvSpPr>
                <a:spLocks noChangeArrowheads="1"/>
              </p:cNvSpPr>
              <p:nvPr/>
            </p:nvSpPr>
            <p:spPr bwMode="auto">
              <a:xfrm>
                <a:off x="1753" y="185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36" name="Oval 860"/>
              <p:cNvSpPr>
                <a:spLocks noChangeArrowheads="1"/>
              </p:cNvSpPr>
              <p:nvPr/>
            </p:nvSpPr>
            <p:spPr bwMode="auto">
              <a:xfrm>
                <a:off x="2213" y="150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37" name="Oval 861"/>
              <p:cNvSpPr>
                <a:spLocks noChangeArrowheads="1"/>
              </p:cNvSpPr>
              <p:nvPr/>
            </p:nvSpPr>
            <p:spPr bwMode="auto">
              <a:xfrm>
                <a:off x="2430" y="195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38" name="Oval 862"/>
              <p:cNvSpPr>
                <a:spLocks noChangeArrowheads="1"/>
              </p:cNvSpPr>
              <p:nvPr/>
            </p:nvSpPr>
            <p:spPr bwMode="auto">
              <a:xfrm>
                <a:off x="2370" y="162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39" name="Oval 863"/>
              <p:cNvSpPr>
                <a:spLocks noChangeArrowheads="1"/>
              </p:cNvSpPr>
              <p:nvPr/>
            </p:nvSpPr>
            <p:spPr bwMode="auto">
              <a:xfrm>
                <a:off x="3199" y="228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40" name="Oval 864"/>
              <p:cNvSpPr>
                <a:spLocks noChangeArrowheads="1"/>
              </p:cNvSpPr>
              <p:nvPr/>
            </p:nvSpPr>
            <p:spPr bwMode="auto">
              <a:xfrm>
                <a:off x="1384" y="141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41" name="Oval 865"/>
              <p:cNvSpPr>
                <a:spLocks noChangeArrowheads="1"/>
              </p:cNvSpPr>
              <p:nvPr/>
            </p:nvSpPr>
            <p:spPr bwMode="auto">
              <a:xfrm>
                <a:off x="1720" y="169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42" name="Oval 866"/>
              <p:cNvSpPr>
                <a:spLocks noChangeArrowheads="1"/>
              </p:cNvSpPr>
              <p:nvPr/>
            </p:nvSpPr>
            <p:spPr bwMode="auto">
              <a:xfrm>
                <a:off x="1693" y="199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43" name="Oval 867"/>
              <p:cNvSpPr>
                <a:spLocks noChangeArrowheads="1"/>
              </p:cNvSpPr>
              <p:nvPr/>
            </p:nvSpPr>
            <p:spPr bwMode="auto">
              <a:xfrm>
                <a:off x="2154" y="177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44" name="Oval 868"/>
              <p:cNvSpPr>
                <a:spLocks noChangeArrowheads="1"/>
              </p:cNvSpPr>
              <p:nvPr/>
            </p:nvSpPr>
            <p:spPr bwMode="auto">
              <a:xfrm>
                <a:off x="2062" y="173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45" name="Oval 869"/>
              <p:cNvSpPr>
                <a:spLocks noChangeArrowheads="1"/>
              </p:cNvSpPr>
              <p:nvPr/>
            </p:nvSpPr>
            <p:spPr bwMode="auto">
              <a:xfrm>
                <a:off x="1904" y="158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46" name="Oval 870"/>
              <p:cNvSpPr>
                <a:spLocks noChangeArrowheads="1"/>
              </p:cNvSpPr>
              <p:nvPr/>
            </p:nvSpPr>
            <p:spPr bwMode="auto">
              <a:xfrm>
                <a:off x="1785" y="1647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47" name="Oval 871"/>
              <p:cNvSpPr>
                <a:spLocks noChangeArrowheads="1"/>
              </p:cNvSpPr>
              <p:nvPr/>
            </p:nvSpPr>
            <p:spPr bwMode="auto">
              <a:xfrm>
                <a:off x="2397" y="186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48" name="Oval 872"/>
              <p:cNvSpPr>
                <a:spLocks noChangeArrowheads="1"/>
              </p:cNvSpPr>
              <p:nvPr/>
            </p:nvSpPr>
            <p:spPr bwMode="auto">
              <a:xfrm>
                <a:off x="1319" y="228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49" name="Oval 873"/>
              <p:cNvSpPr>
                <a:spLocks noChangeArrowheads="1"/>
              </p:cNvSpPr>
              <p:nvPr/>
            </p:nvSpPr>
            <p:spPr bwMode="auto">
              <a:xfrm>
                <a:off x="1384" y="190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50" name="Oval 874"/>
              <p:cNvSpPr>
                <a:spLocks noChangeArrowheads="1"/>
              </p:cNvSpPr>
              <p:nvPr/>
            </p:nvSpPr>
            <p:spPr bwMode="auto">
              <a:xfrm>
                <a:off x="1444" y="216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51" name="Oval 875"/>
              <p:cNvSpPr>
                <a:spLocks noChangeArrowheads="1"/>
              </p:cNvSpPr>
              <p:nvPr/>
            </p:nvSpPr>
            <p:spPr bwMode="auto">
              <a:xfrm>
                <a:off x="1812" y="188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52" name="Oval 876"/>
              <p:cNvSpPr>
                <a:spLocks noChangeArrowheads="1"/>
              </p:cNvSpPr>
              <p:nvPr/>
            </p:nvSpPr>
            <p:spPr bwMode="auto">
              <a:xfrm>
                <a:off x="1845" y="182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53" name="Oval 877"/>
              <p:cNvSpPr>
                <a:spLocks noChangeArrowheads="1"/>
              </p:cNvSpPr>
              <p:nvPr/>
            </p:nvSpPr>
            <p:spPr bwMode="auto">
              <a:xfrm>
                <a:off x="1477" y="195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54" name="Oval 878"/>
              <p:cNvSpPr>
                <a:spLocks noChangeArrowheads="1"/>
              </p:cNvSpPr>
              <p:nvPr/>
            </p:nvSpPr>
            <p:spPr bwMode="auto">
              <a:xfrm>
                <a:off x="1753" y="224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55" name="Oval 879"/>
              <p:cNvSpPr>
                <a:spLocks noChangeArrowheads="1"/>
              </p:cNvSpPr>
              <p:nvPr/>
            </p:nvSpPr>
            <p:spPr bwMode="auto">
              <a:xfrm>
                <a:off x="1628" y="163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56" name="Oval 880"/>
              <p:cNvSpPr>
                <a:spLocks noChangeArrowheads="1"/>
              </p:cNvSpPr>
              <p:nvPr/>
            </p:nvSpPr>
            <p:spPr bwMode="auto">
              <a:xfrm>
                <a:off x="2029" y="132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57" name="Oval 881"/>
              <p:cNvSpPr>
                <a:spLocks noChangeArrowheads="1"/>
              </p:cNvSpPr>
              <p:nvPr/>
            </p:nvSpPr>
            <p:spPr bwMode="auto">
              <a:xfrm>
                <a:off x="1904" y="154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58" name="Oval 882"/>
              <p:cNvSpPr>
                <a:spLocks noChangeArrowheads="1"/>
              </p:cNvSpPr>
              <p:nvPr/>
            </p:nvSpPr>
            <p:spPr bwMode="auto">
              <a:xfrm>
                <a:off x="1384" y="2121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59" name="Oval 883"/>
              <p:cNvSpPr>
                <a:spLocks noChangeArrowheads="1"/>
              </p:cNvSpPr>
              <p:nvPr/>
            </p:nvSpPr>
            <p:spPr bwMode="auto">
              <a:xfrm>
                <a:off x="2029" y="147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60" name="Oval 884"/>
              <p:cNvSpPr>
                <a:spLocks noChangeArrowheads="1"/>
              </p:cNvSpPr>
              <p:nvPr/>
            </p:nvSpPr>
            <p:spPr bwMode="auto">
              <a:xfrm>
                <a:off x="1970" y="186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61" name="Oval 885"/>
              <p:cNvSpPr>
                <a:spLocks noChangeArrowheads="1"/>
              </p:cNvSpPr>
              <p:nvPr/>
            </p:nvSpPr>
            <p:spPr bwMode="auto">
              <a:xfrm>
                <a:off x="1569" y="166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62" name="Oval 886"/>
              <p:cNvSpPr>
                <a:spLocks noChangeArrowheads="1"/>
              </p:cNvSpPr>
              <p:nvPr/>
            </p:nvSpPr>
            <p:spPr bwMode="auto">
              <a:xfrm>
                <a:off x="1168" y="2103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63" name="Oval 887"/>
              <p:cNvSpPr>
                <a:spLocks noChangeArrowheads="1"/>
              </p:cNvSpPr>
              <p:nvPr/>
            </p:nvSpPr>
            <p:spPr bwMode="auto">
              <a:xfrm>
                <a:off x="1352" y="151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64" name="Oval 888"/>
              <p:cNvSpPr>
                <a:spLocks noChangeArrowheads="1"/>
              </p:cNvSpPr>
              <p:nvPr/>
            </p:nvSpPr>
            <p:spPr bwMode="auto">
              <a:xfrm>
                <a:off x="1319" y="156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65" name="Oval 889"/>
              <p:cNvSpPr>
                <a:spLocks noChangeArrowheads="1"/>
              </p:cNvSpPr>
              <p:nvPr/>
            </p:nvSpPr>
            <p:spPr bwMode="auto">
              <a:xfrm>
                <a:off x="1970" y="1869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66" name="Oval 890"/>
              <p:cNvSpPr>
                <a:spLocks noChangeArrowheads="1"/>
              </p:cNvSpPr>
              <p:nvPr/>
            </p:nvSpPr>
            <p:spPr bwMode="auto">
              <a:xfrm>
                <a:off x="1477" y="187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0267" name="Oval 891"/>
              <p:cNvSpPr>
                <a:spLocks noChangeArrowheads="1"/>
              </p:cNvSpPr>
              <p:nvPr/>
            </p:nvSpPr>
            <p:spPr bwMode="auto">
              <a:xfrm>
                <a:off x="2890" y="1875"/>
                <a:ext cx="26" cy="29"/>
              </a:xfrm>
              <a:prstGeom prst="ellipse">
                <a:avLst/>
              </a:prstGeom>
              <a:solidFill>
                <a:srgbClr val="FF6600"/>
              </a:solidFill>
              <a:ln w="936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30268" name="Oval 892"/>
            <p:cNvSpPr>
              <a:spLocks noChangeArrowheads="1"/>
            </p:cNvSpPr>
            <p:nvPr/>
          </p:nvSpPr>
          <p:spPr bwMode="auto">
            <a:xfrm>
              <a:off x="1904" y="192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69" name="Oval 893"/>
            <p:cNvSpPr>
              <a:spLocks noChangeArrowheads="1"/>
            </p:cNvSpPr>
            <p:nvPr/>
          </p:nvSpPr>
          <p:spPr bwMode="auto">
            <a:xfrm>
              <a:off x="1693" y="183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70" name="Oval 894"/>
            <p:cNvSpPr>
              <a:spLocks noChangeArrowheads="1"/>
            </p:cNvSpPr>
            <p:nvPr/>
          </p:nvSpPr>
          <p:spPr bwMode="auto">
            <a:xfrm>
              <a:off x="1444" y="186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71" name="Oval 895"/>
            <p:cNvSpPr>
              <a:spLocks noChangeArrowheads="1"/>
            </p:cNvSpPr>
            <p:nvPr/>
          </p:nvSpPr>
          <p:spPr bwMode="auto">
            <a:xfrm>
              <a:off x="2522" y="1797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72" name="Oval 896"/>
            <p:cNvSpPr>
              <a:spLocks noChangeArrowheads="1"/>
            </p:cNvSpPr>
            <p:nvPr/>
          </p:nvSpPr>
          <p:spPr bwMode="auto">
            <a:xfrm>
              <a:off x="2831" y="2115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73" name="Oval 897"/>
            <p:cNvSpPr>
              <a:spLocks noChangeArrowheads="1"/>
            </p:cNvSpPr>
            <p:nvPr/>
          </p:nvSpPr>
          <p:spPr bwMode="auto">
            <a:xfrm>
              <a:off x="1997" y="1587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74" name="Oval 898"/>
            <p:cNvSpPr>
              <a:spLocks noChangeArrowheads="1"/>
            </p:cNvSpPr>
            <p:nvPr/>
          </p:nvSpPr>
          <p:spPr bwMode="auto">
            <a:xfrm>
              <a:off x="1720" y="144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75" name="Oval 899"/>
            <p:cNvSpPr>
              <a:spLocks noChangeArrowheads="1"/>
            </p:cNvSpPr>
            <p:nvPr/>
          </p:nvSpPr>
          <p:spPr bwMode="auto">
            <a:xfrm>
              <a:off x="1693" y="183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76" name="Oval 900"/>
            <p:cNvSpPr>
              <a:spLocks noChangeArrowheads="1"/>
            </p:cNvSpPr>
            <p:nvPr/>
          </p:nvSpPr>
          <p:spPr bwMode="auto">
            <a:xfrm>
              <a:off x="1904" y="2091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77" name="Oval 901"/>
            <p:cNvSpPr>
              <a:spLocks noChangeArrowheads="1"/>
            </p:cNvSpPr>
            <p:nvPr/>
          </p:nvSpPr>
          <p:spPr bwMode="auto">
            <a:xfrm>
              <a:off x="1785" y="180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78" name="Oval 902"/>
            <p:cNvSpPr>
              <a:spLocks noChangeArrowheads="1"/>
            </p:cNvSpPr>
            <p:nvPr/>
          </p:nvSpPr>
          <p:spPr bwMode="auto">
            <a:xfrm>
              <a:off x="1628" y="198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79" name="Oval 903"/>
            <p:cNvSpPr>
              <a:spLocks noChangeArrowheads="1"/>
            </p:cNvSpPr>
            <p:nvPr/>
          </p:nvSpPr>
          <p:spPr bwMode="auto">
            <a:xfrm>
              <a:off x="1877" y="1317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80" name="Oval 904"/>
            <p:cNvSpPr>
              <a:spLocks noChangeArrowheads="1"/>
            </p:cNvSpPr>
            <p:nvPr/>
          </p:nvSpPr>
          <p:spPr bwMode="auto">
            <a:xfrm>
              <a:off x="1477" y="207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81" name="Oval 905"/>
            <p:cNvSpPr>
              <a:spLocks noChangeArrowheads="1"/>
            </p:cNvSpPr>
            <p:nvPr/>
          </p:nvSpPr>
          <p:spPr bwMode="auto">
            <a:xfrm>
              <a:off x="1753" y="1965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82" name="Oval 906"/>
            <p:cNvSpPr>
              <a:spLocks noChangeArrowheads="1"/>
            </p:cNvSpPr>
            <p:nvPr/>
          </p:nvSpPr>
          <p:spPr bwMode="auto">
            <a:xfrm>
              <a:off x="2490" y="171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83" name="Oval 907"/>
            <p:cNvSpPr>
              <a:spLocks noChangeArrowheads="1"/>
            </p:cNvSpPr>
            <p:nvPr/>
          </p:nvSpPr>
          <p:spPr bwMode="auto">
            <a:xfrm>
              <a:off x="1200" y="1857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84" name="Oval 908"/>
            <p:cNvSpPr>
              <a:spLocks noChangeArrowheads="1"/>
            </p:cNvSpPr>
            <p:nvPr/>
          </p:nvSpPr>
          <p:spPr bwMode="auto">
            <a:xfrm>
              <a:off x="2062" y="204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85" name="Oval 909"/>
            <p:cNvSpPr>
              <a:spLocks noChangeArrowheads="1"/>
            </p:cNvSpPr>
            <p:nvPr/>
          </p:nvSpPr>
          <p:spPr bwMode="auto">
            <a:xfrm>
              <a:off x="1904" y="195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86" name="Oval 910"/>
            <p:cNvSpPr>
              <a:spLocks noChangeArrowheads="1"/>
            </p:cNvSpPr>
            <p:nvPr/>
          </p:nvSpPr>
          <p:spPr bwMode="auto">
            <a:xfrm>
              <a:off x="1997" y="1497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87" name="Oval 911"/>
            <p:cNvSpPr>
              <a:spLocks noChangeArrowheads="1"/>
            </p:cNvSpPr>
            <p:nvPr/>
          </p:nvSpPr>
          <p:spPr bwMode="auto">
            <a:xfrm>
              <a:off x="1168" y="168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88" name="Oval 912"/>
            <p:cNvSpPr>
              <a:spLocks noChangeArrowheads="1"/>
            </p:cNvSpPr>
            <p:nvPr/>
          </p:nvSpPr>
          <p:spPr bwMode="auto">
            <a:xfrm>
              <a:off x="1569" y="162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89" name="Oval 913"/>
            <p:cNvSpPr>
              <a:spLocks noChangeArrowheads="1"/>
            </p:cNvSpPr>
            <p:nvPr/>
          </p:nvSpPr>
          <p:spPr bwMode="auto">
            <a:xfrm>
              <a:off x="1536" y="165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90" name="Oval 914"/>
            <p:cNvSpPr>
              <a:spLocks noChangeArrowheads="1"/>
            </p:cNvSpPr>
            <p:nvPr/>
          </p:nvSpPr>
          <p:spPr bwMode="auto">
            <a:xfrm>
              <a:off x="1812" y="1587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91" name="Oval 915"/>
            <p:cNvSpPr>
              <a:spLocks noChangeArrowheads="1"/>
            </p:cNvSpPr>
            <p:nvPr/>
          </p:nvSpPr>
          <p:spPr bwMode="auto">
            <a:xfrm>
              <a:off x="1904" y="177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92" name="Oval 916"/>
            <p:cNvSpPr>
              <a:spLocks noChangeArrowheads="1"/>
            </p:cNvSpPr>
            <p:nvPr/>
          </p:nvSpPr>
          <p:spPr bwMode="auto">
            <a:xfrm>
              <a:off x="1319" y="1611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93" name="Oval 917"/>
            <p:cNvSpPr>
              <a:spLocks noChangeArrowheads="1"/>
            </p:cNvSpPr>
            <p:nvPr/>
          </p:nvSpPr>
          <p:spPr bwMode="auto">
            <a:xfrm>
              <a:off x="1785" y="1701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94" name="Oval 918"/>
            <p:cNvSpPr>
              <a:spLocks noChangeArrowheads="1"/>
            </p:cNvSpPr>
            <p:nvPr/>
          </p:nvSpPr>
          <p:spPr bwMode="auto">
            <a:xfrm>
              <a:off x="1877" y="1521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95" name="Oval 919"/>
            <p:cNvSpPr>
              <a:spLocks noChangeArrowheads="1"/>
            </p:cNvSpPr>
            <p:nvPr/>
          </p:nvSpPr>
          <p:spPr bwMode="auto">
            <a:xfrm>
              <a:off x="2089" y="1407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96" name="Oval 920"/>
            <p:cNvSpPr>
              <a:spLocks noChangeArrowheads="1"/>
            </p:cNvSpPr>
            <p:nvPr/>
          </p:nvSpPr>
          <p:spPr bwMode="auto">
            <a:xfrm>
              <a:off x="1693" y="1941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97" name="Oval 921"/>
            <p:cNvSpPr>
              <a:spLocks noChangeArrowheads="1"/>
            </p:cNvSpPr>
            <p:nvPr/>
          </p:nvSpPr>
          <p:spPr bwMode="auto">
            <a:xfrm>
              <a:off x="2089" y="159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98" name="Oval 922"/>
            <p:cNvSpPr>
              <a:spLocks noChangeArrowheads="1"/>
            </p:cNvSpPr>
            <p:nvPr/>
          </p:nvSpPr>
          <p:spPr bwMode="auto">
            <a:xfrm>
              <a:off x="2582" y="186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299" name="Oval 923"/>
            <p:cNvSpPr>
              <a:spLocks noChangeArrowheads="1"/>
            </p:cNvSpPr>
            <p:nvPr/>
          </p:nvSpPr>
          <p:spPr bwMode="auto">
            <a:xfrm>
              <a:off x="2181" y="159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00" name="Oval 924"/>
            <p:cNvSpPr>
              <a:spLocks noChangeArrowheads="1"/>
            </p:cNvSpPr>
            <p:nvPr/>
          </p:nvSpPr>
          <p:spPr bwMode="auto">
            <a:xfrm>
              <a:off x="1411" y="174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01" name="Oval 925"/>
            <p:cNvSpPr>
              <a:spLocks noChangeArrowheads="1"/>
            </p:cNvSpPr>
            <p:nvPr/>
          </p:nvSpPr>
          <p:spPr bwMode="auto">
            <a:xfrm>
              <a:off x="1720" y="141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02" name="Oval 926"/>
            <p:cNvSpPr>
              <a:spLocks noChangeArrowheads="1"/>
            </p:cNvSpPr>
            <p:nvPr/>
          </p:nvSpPr>
          <p:spPr bwMode="auto">
            <a:xfrm>
              <a:off x="1292" y="159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03" name="Oval 927"/>
            <p:cNvSpPr>
              <a:spLocks noChangeArrowheads="1"/>
            </p:cNvSpPr>
            <p:nvPr/>
          </p:nvSpPr>
          <p:spPr bwMode="auto">
            <a:xfrm>
              <a:off x="2858" y="2007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04" name="Oval 928"/>
            <p:cNvSpPr>
              <a:spLocks noChangeArrowheads="1"/>
            </p:cNvSpPr>
            <p:nvPr/>
          </p:nvSpPr>
          <p:spPr bwMode="auto">
            <a:xfrm>
              <a:off x="1997" y="180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05" name="Oval 929"/>
            <p:cNvSpPr>
              <a:spLocks noChangeArrowheads="1"/>
            </p:cNvSpPr>
            <p:nvPr/>
          </p:nvSpPr>
          <p:spPr bwMode="auto">
            <a:xfrm>
              <a:off x="2154" y="1731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06" name="Oval 930"/>
            <p:cNvSpPr>
              <a:spLocks noChangeArrowheads="1"/>
            </p:cNvSpPr>
            <p:nvPr/>
          </p:nvSpPr>
          <p:spPr bwMode="auto">
            <a:xfrm>
              <a:off x="1937" y="1695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07" name="Oval 931"/>
            <p:cNvSpPr>
              <a:spLocks noChangeArrowheads="1"/>
            </p:cNvSpPr>
            <p:nvPr/>
          </p:nvSpPr>
          <p:spPr bwMode="auto">
            <a:xfrm>
              <a:off x="1753" y="198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08" name="Oval 932"/>
            <p:cNvSpPr>
              <a:spLocks noChangeArrowheads="1"/>
            </p:cNvSpPr>
            <p:nvPr/>
          </p:nvSpPr>
          <p:spPr bwMode="auto">
            <a:xfrm>
              <a:off x="2154" y="204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09" name="Oval 933"/>
            <p:cNvSpPr>
              <a:spLocks noChangeArrowheads="1"/>
            </p:cNvSpPr>
            <p:nvPr/>
          </p:nvSpPr>
          <p:spPr bwMode="auto">
            <a:xfrm>
              <a:off x="1812" y="183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10" name="Oval 934"/>
            <p:cNvSpPr>
              <a:spLocks noChangeArrowheads="1"/>
            </p:cNvSpPr>
            <p:nvPr/>
          </p:nvSpPr>
          <p:spPr bwMode="auto">
            <a:xfrm>
              <a:off x="1845" y="204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11" name="Oval 935"/>
            <p:cNvSpPr>
              <a:spLocks noChangeArrowheads="1"/>
            </p:cNvSpPr>
            <p:nvPr/>
          </p:nvSpPr>
          <p:spPr bwMode="auto">
            <a:xfrm>
              <a:off x="1444" y="213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12" name="Oval 936"/>
            <p:cNvSpPr>
              <a:spLocks noChangeArrowheads="1"/>
            </p:cNvSpPr>
            <p:nvPr/>
          </p:nvSpPr>
          <p:spPr bwMode="auto">
            <a:xfrm>
              <a:off x="2706" y="1755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13" name="Oval 937"/>
            <p:cNvSpPr>
              <a:spLocks noChangeArrowheads="1"/>
            </p:cNvSpPr>
            <p:nvPr/>
          </p:nvSpPr>
          <p:spPr bwMode="auto">
            <a:xfrm>
              <a:off x="2305" y="1527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14" name="Oval 938"/>
            <p:cNvSpPr>
              <a:spLocks noChangeArrowheads="1"/>
            </p:cNvSpPr>
            <p:nvPr/>
          </p:nvSpPr>
          <p:spPr bwMode="auto">
            <a:xfrm>
              <a:off x="1661" y="126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15" name="Oval 939"/>
            <p:cNvSpPr>
              <a:spLocks noChangeArrowheads="1"/>
            </p:cNvSpPr>
            <p:nvPr/>
          </p:nvSpPr>
          <p:spPr bwMode="auto">
            <a:xfrm>
              <a:off x="2246" y="1863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16" name="Oval 940"/>
            <p:cNvSpPr>
              <a:spLocks noChangeArrowheads="1"/>
            </p:cNvSpPr>
            <p:nvPr/>
          </p:nvSpPr>
          <p:spPr bwMode="auto">
            <a:xfrm>
              <a:off x="2430" y="153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17" name="Oval 941"/>
            <p:cNvSpPr>
              <a:spLocks noChangeArrowheads="1"/>
            </p:cNvSpPr>
            <p:nvPr/>
          </p:nvSpPr>
          <p:spPr bwMode="auto">
            <a:xfrm>
              <a:off x="1569" y="1791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18" name="Oval 942"/>
            <p:cNvSpPr>
              <a:spLocks noChangeArrowheads="1"/>
            </p:cNvSpPr>
            <p:nvPr/>
          </p:nvSpPr>
          <p:spPr bwMode="auto">
            <a:xfrm>
              <a:off x="1477" y="1959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21" name="Rectangle 945"/>
            <p:cNvSpPr>
              <a:spLocks noChangeArrowheads="1"/>
            </p:cNvSpPr>
            <p:nvPr/>
          </p:nvSpPr>
          <p:spPr bwMode="auto">
            <a:xfrm>
              <a:off x="929" y="3147"/>
              <a:ext cx="34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0</a:t>
              </a:r>
            </a:p>
          </p:txBody>
        </p:sp>
        <p:sp>
          <p:nvSpPr>
            <p:cNvPr id="230322" name="Rectangle 946"/>
            <p:cNvSpPr>
              <a:spLocks noChangeArrowheads="1"/>
            </p:cNvSpPr>
            <p:nvPr/>
          </p:nvSpPr>
          <p:spPr bwMode="auto">
            <a:xfrm>
              <a:off x="874" y="2715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10</a:t>
              </a:r>
            </a:p>
          </p:txBody>
        </p:sp>
        <p:sp>
          <p:nvSpPr>
            <p:cNvPr id="230323" name="Rectangle 947"/>
            <p:cNvSpPr>
              <a:spLocks noChangeArrowheads="1"/>
            </p:cNvSpPr>
            <p:nvPr/>
          </p:nvSpPr>
          <p:spPr bwMode="auto">
            <a:xfrm>
              <a:off x="874" y="2283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20</a:t>
              </a:r>
            </a:p>
          </p:txBody>
        </p:sp>
        <p:sp>
          <p:nvSpPr>
            <p:cNvPr id="230324" name="Rectangle 948"/>
            <p:cNvSpPr>
              <a:spLocks noChangeArrowheads="1"/>
            </p:cNvSpPr>
            <p:nvPr/>
          </p:nvSpPr>
          <p:spPr bwMode="auto">
            <a:xfrm>
              <a:off x="874" y="1845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30</a:t>
              </a:r>
            </a:p>
          </p:txBody>
        </p:sp>
        <p:sp>
          <p:nvSpPr>
            <p:cNvPr id="230325" name="Rectangle 949"/>
            <p:cNvSpPr>
              <a:spLocks noChangeArrowheads="1"/>
            </p:cNvSpPr>
            <p:nvPr/>
          </p:nvSpPr>
          <p:spPr bwMode="auto">
            <a:xfrm>
              <a:off x="874" y="1413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40</a:t>
              </a:r>
            </a:p>
          </p:txBody>
        </p:sp>
        <p:sp>
          <p:nvSpPr>
            <p:cNvPr id="230326" name="Rectangle 950"/>
            <p:cNvSpPr>
              <a:spLocks noChangeArrowheads="1"/>
            </p:cNvSpPr>
            <p:nvPr/>
          </p:nvSpPr>
          <p:spPr bwMode="auto">
            <a:xfrm>
              <a:off x="874" y="981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50</a:t>
              </a:r>
            </a:p>
          </p:txBody>
        </p:sp>
        <p:sp>
          <p:nvSpPr>
            <p:cNvPr id="230327" name="Rectangle 951"/>
            <p:cNvSpPr>
              <a:spLocks noChangeArrowheads="1"/>
            </p:cNvSpPr>
            <p:nvPr/>
          </p:nvSpPr>
          <p:spPr bwMode="auto">
            <a:xfrm>
              <a:off x="1053" y="3369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15</a:t>
              </a:r>
            </a:p>
          </p:txBody>
        </p:sp>
        <p:sp>
          <p:nvSpPr>
            <p:cNvPr id="230328" name="Rectangle 952"/>
            <p:cNvSpPr>
              <a:spLocks noChangeArrowheads="1"/>
            </p:cNvSpPr>
            <p:nvPr/>
          </p:nvSpPr>
          <p:spPr bwMode="auto">
            <a:xfrm>
              <a:off x="1362" y="3369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25</a:t>
              </a:r>
            </a:p>
          </p:txBody>
        </p:sp>
        <p:sp>
          <p:nvSpPr>
            <p:cNvPr id="230329" name="Rectangle 953"/>
            <p:cNvSpPr>
              <a:spLocks noChangeArrowheads="1"/>
            </p:cNvSpPr>
            <p:nvPr/>
          </p:nvSpPr>
          <p:spPr bwMode="auto">
            <a:xfrm>
              <a:off x="1671" y="3369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35</a:t>
              </a:r>
            </a:p>
          </p:txBody>
        </p:sp>
        <p:sp>
          <p:nvSpPr>
            <p:cNvPr id="230330" name="Rectangle 954"/>
            <p:cNvSpPr>
              <a:spLocks noChangeArrowheads="1"/>
            </p:cNvSpPr>
            <p:nvPr/>
          </p:nvSpPr>
          <p:spPr bwMode="auto">
            <a:xfrm>
              <a:off x="1974" y="3369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45</a:t>
              </a:r>
            </a:p>
          </p:txBody>
        </p:sp>
        <p:sp>
          <p:nvSpPr>
            <p:cNvPr id="230331" name="Rectangle 955"/>
            <p:cNvSpPr>
              <a:spLocks noChangeArrowheads="1"/>
            </p:cNvSpPr>
            <p:nvPr/>
          </p:nvSpPr>
          <p:spPr bwMode="auto">
            <a:xfrm>
              <a:off x="2283" y="3369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55</a:t>
              </a:r>
            </a:p>
          </p:txBody>
        </p:sp>
        <p:sp>
          <p:nvSpPr>
            <p:cNvPr id="230332" name="Rectangle 956"/>
            <p:cNvSpPr>
              <a:spLocks noChangeArrowheads="1"/>
            </p:cNvSpPr>
            <p:nvPr/>
          </p:nvSpPr>
          <p:spPr bwMode="auto">
            <a:xfrm>
              <a:off x="2592" y="3369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65</a:t>
              </a:r>
            </a:p>
          </p:txBody>
        </p:sp>
        <p:sp>
          <p:nvSpPr>
            <p:cNvPr id="230333" name="Rectangle 957"/>
            <p:cNvSpPr>
              <a:spLocks noChangeArrowheads="1"/>
            </p:cNvSpPr>
            <p:nvPr/>
          </p:nvSpPr>
          <p:spPr bwMode="auto">
            <a:xfrm>
              <a:off x="2900" y="3369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75</a:t>
              </a:r>
            </a:p>
          </p:txBody>
        </p:sp>
        <p:sp>
          <p:nvSpPr>
            <p:cNvPr id="230334" name="Rectangle 958"/>
            <p:cNvSpPr>
              <a:spLocks noChangeArrowheads="1"/>
            </p:cNvSpPr>
            <p:nvPr/>
          </p:nvSpPr>
          <p:spPr bwMode="auto">
            <a:xfrm>
              <a:off x="3209" y="3369"/>
              <a:ext cx="68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85</a:t>
              </a:r>
            </a:p>
          </p:txBody>
        </p:sp>
        <p:sp>
          <p:nvSpPr>
            <p:cNvPr id="230335" name="Oval 959"/>
            <p:cNvSpPr>
              <a:spLocks noChangeArrowheads="1"/>
            </p:cNvSpPr>
            <p:nvPr/>
          </p:nvSpPr>
          <p:spPr bwMode="auto">
            <a:xfrm>
              <a:off x="2826" y="1125"/>
              <a:ext cx="26" cy="29"/>
            </a:xfrm>
            <a:prstGeom prst="ellipse">
              <a:avLst/>
            </a:prstGeom>
            <a:solidFill>
              <a:srgbClr val="800080"/>
            </a:solidFill>
            <a:ln w="936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36" name="Rectangle 960"/>
            <p:cNvSpPr>
              <a:spLocks noChangeArrowheads="1"/>
            </p:cNvSpPr>
            <p:nvPr/>
          </p:nvSpPr>
          <p:spPr bwMode="auto">
            <a:xfrm>
              <a:off x="3002" y="1112"/>
              <a:ext cx="212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Women</a:t>
              </a:r>
            </a:p>
          </p:txBody>
        </p:sp>
        <p:sp>
          <p:nvSpPr>
            <p:cNvPr id="230337" name="Oval 961"/>
            <p:cNvSpPr>
              <a:spLocks noChangeArrowheads="1"/>
            </p:cNvSpPr>
            <p:nvPr/>
          </p:nvSpPr>
          <p:spPr bwMode="auto">
            <a:xfrm>
              <a:off x="2826" y="1301"/>
              <a:ext cx="26" cy="29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0338" name="Rectangle 962"/>
            <p:cNvSpPr>
              <a:spLocks noChangeArrowheads="1"/>
            </p:cNvSpPr>
            <p:nvPr/>
          </p:nvSpPr>
          <p:spPr bwMode="auto">
            <a:xfrm>
              <a:off x="2973" y="1285"/>
              <a:ext cx="123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95300">
                <a:lnSpc>
                  <a:spcPct val="100000"/>
                </a:lnSpc>
              </a:pPr>
              <a:r>
                <a:rPr lang="it-IT" sz="1100" i="1">
                  <a:solidFill>
                    <a:srgbClr val="292934"/>
                  </a:solidFill>
                  <a:latin typeface="Calibri" pitchFamily="32" charset="0"/>
                </a:rPr>
                <a:t>Men</a:t>
              </a:r>
            </a:p>
          </p:txBody>
        </p:sp>
        <p:sp>
          <p:nvSpPr>
            <p:cNvPr id="230339" name="Rectangle 963"/>
            <p:cNvSpPr>
              <a:spLocks noChangeArrowheads="1"/>
            </p:cNvSpPr>
            <p:nvPr/>
          </p:nvSpPr>
          <p:spPr bwMode="auto">
            <a:xfrm>
              <a:off x="3443" y="2042"/>
              <a:ext cx="2112" cy="528"/>
            </a:xfrm>
            <a:prstGeom prst="rect">
              <a:avLst/>
            </a:prstGeom>
            <a:solidFill>
              <a:srgbClr val="FDFCF8"/>
            </a:solidFill>
            <a:ln w="9360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lIns="99207" tIns="49604" rIns="99207" bIns="49604">
              <a:spAutoFit/>
            </a:bodyPr>
            <a:lstStyle/>
            <a:p>
              <a:pPr marL="238125" indent="-238125" defTabSz="495300">
                <a:lnSpc>
                  <a:spcPct val="100000"/>
                </a:lnSpc>
                <a:tabLst>
                  <a:tab pos="798513" algn="l"/>
                  <a:tab pos="1595438" algn="l"/>
                  <a:tab pos="2393950" algn="l"/>
                  <a:tab pos="3192463" algn="l"/>
                </a:tabLst>
              </a:pPr>
              <a:r>
                <a:rPr lang="it-IT" sz="2400">
                  <a:solidFill>
                    <a:srgbClr val="000000"/>
                  </a:solidFill>
                  <a:latin typeface="Comic Sans MS" pitchFamily="66" charset="0"/>
                </a:rPr>
                <a:t>- 2.0 kg per decade in men</a:t>
              </a:r>
            </a:p>
            <a:p>
              <a:pPr marL="238125" indent="-238125" defTabSz="495300">
                <a:lnSpc>
                  <a:spcPct val="100000"/>
                </a:lnSpc>
                <a:buSzPct val="45000"/>
                <a:buFont typeface="StarSymbol" charset="0"/>
                <a:buChar char="-"/>
                <a:tabLst>
                  <a:tab pos="798513" algn="l"/>
                  <a:tab pos="1595438" algn="l"/>
                  <a:tab pos="2393950" algn="l"/>
                  <a:tab pos="3192463" algn="l"/>
                </a:tabLst>
              </a:pPr>
              <a:r>
                <a:rPr lang="it-IT" sz="2400">
                  <a:solidFill>
                    <a:srgbClr val="000000"/>
                  </a:solidFill>
                  <a:latin typeface="Comic Sans MS" pitchFamily="66" charset="0"/>
                </a:rPr>
                <a:t> 1 kg per decade in women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896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Text Box 5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8774" name="Text Box 6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88775" name="Text Box 7"/>
          <p:cNvSpPr txBox="1">
            <a:spLocks noChangeArrowheads="1"/>
          </p:cNvSpPr>
          <p:nvPr/>
        </p:nvSpPr>
        <p:spPr bwMode="auto">
          <a:xfrm>
            <a:off x="783361" y="3744394"/>
            <a:ext cx="1035648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8776" name="Text Box 8"/>
          <p:cNvSpPr txBox="1">
            <a:spLocks noChangeArrowheads="1"/>
          </p:cNvSpPr>
          <p:nvPr/>
        </p:nvSpPr>
        <p:spPr bwMode="auto">
          <a:xfrm>
            <a:off x="1044481" y="2155907"/>
            <a:ext cx="10187520" cy="828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8777" name="Text Box 9"/>
          <p:cNvSpPr txBox="1">
            <a:spLocks noChangeArrowheads="1"/>
          </p:cNvSpPr>
          <p:nvPr/>
        </p:nvSpPr>
        <p:spPr bwMode="auto">
          <a:xfrm>
            <a:off x="174721" y="2547629"/>
            <a:ext cx="12119040" cy="1931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 BIOLOGICO (VB o BV):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rappresenta la quantità di azoto effettivamente assorbito ed  utilizzato al netto delle perdite urinarie, fecali, cutanee ecc. Una proteina che possiede un perfetto equilibrio tra aminoacidi assorbiti e tra amminoacidi ritenuti ha un valore biologico di 100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proteina di riferimento è quella dell'uovo che presenta un VB pari al 100%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2200" b="1" dirty="0">
              <a:solidFill>
                <a:srgbClr val="FFFFFF"/>
              </a:solidFill>
              <a:latin typeface="Calibri" pitchFamily="32" charset="0"/>
            </a:endParaRPr>
          </a:p>
        </p:txBody>
      </p:sp>
      <p:sp>
        <p:nvSpPr>
          <p:cNvPr id="288778" name="Oval 10"/>
          <p:cNvSpPr>
            <a:spLocks noChangeArrowheads="1"/>
          </p:cNvSpPr>
          <p:nvPr/>
        </p:nvSpPr>
        <p:spPr bwMode="auto">
          <a:xfrm>
            <a:off x="3744000" y="587582"/>
            <a:ext cx="4093440" cy="1241410"/>
          </a:xfrm>
          <a:prstGeom prst="ellipse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QUALITÀ DELLE PROTEINE</a:t>
            </a:r>
            <a:endParaRPr lang="it-IT" sz="2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877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801" y="4572481"/>
            <a:ext cx="6618239" cy="7186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90823" name="Text Box 7"/>
          <p:cNvSpPr txBox="1">
            <a:spLocks noChangeArrowheads="1"/>
          </p:cNvSpPr>
          <p:nvPr/>
        </p:nvSpPr>
        <p:spPr bwMode="auto">
          <a:xfrm>
            <a:off x="783361" y="3744394"/>
            <a:ext cx="1035648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0824" name="Text Box 8"/>
          <p:cNvSpPr txBox="1">
            <a:spLocks noChangeArrowheads="1"/>
          </p:cNvSpPr>
          <p:nvPr/>
        </p:nvSpPr>
        <p:spPr bwMode="auto">
          <a:xfrm>
            <a:off x="1044481" y="2155907"/>
            <a:ext cx="10187520" cy="828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0825" name="Text Box 9"/>
          <p:cNvSpPr txBox="1">
            <a:spLocks noChangeArrowheads="1"/>
          </p:cNvSpPr>
          <p:nvPr/>
        </p:nvSpPr>
        <p:spPr bwMode="auto">
          <a:xfrm>
            <a:off x="3135361" y="681193"/>
            <a:ext cx="8165759" cy="1931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gruppo di esperti FAO ha raccomandato "che gli aminoacidi alimentari siano trattati come singoli nutrienti e che, laddove possibile, i dati relativi agli amminoacidi digeribili o biodisponibili siano indicati nelle tabelle degli alimenti in base ad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osni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singolo amminoacido e ha  raccomandato l'uso del "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Digestible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Indispensable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Amino Acid Score-DIAAS "da utilizzare per valutare la qualità delle proteine</a:t>
            </a:r>
          </a:p>
        </p:txBody>
      </p:sp>
      <p:sp>
        <p:nvSpPr>
          <p:cNvPr id="290826" name="Text Box 10"/>
          <p:cNvSpPr txBox="1">
            <a:spLocks noChangeArrowheads="1"/>
          </p:cNvSpPr>
          <p:nvPr/>
        </p:nvSpPr>
        <p:spPr bwMode="auto">
          <a:xfrm>
            <a:off x="261120" y="5682837"/>
            <a:ext cx="1081344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Douglas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Paddon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-Jones,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Wayne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Campbell, Paul F Jacques, Stephen B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Kritchevsky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Lynn L Moore, Nancy R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Rodriguez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JC van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American Journal of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Volume 101,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6, 1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2015, </a:t>
            </a:r>
            <a:r>
              <a:rPr lang="it-IT" sz="1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Pages</a:t>
            </a:r>
            <a:r>
              <a:rPr lang="it-IT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1339S–1345S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pic>
        <p:nvPicPr>
          <p:cNvPr id="29082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41" y="432045"/>
            <a:ext cx="2465280" cy="2115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90828" name="Text Box 12"/>
          <p:cNvSpPr txBox="1">
            <a:spLocks noChangeArrowheads="1"/>
          </p:cNvSpPr>
          <p:nvPr/>
        </p:nvSpPr>
        <p:spPr bwMode="auto">
          <a:xfrm>
            <a:off x="174721" y="2612435"/>
            <a:ext cx="11667839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dirty="0">
                <a:solidFill>
                  <a:srgbClr val="002060"/>
                </a:solidFill>
                <a:latin typeface="Calibri" pitchFamily="32" charset="0"/>
              </a:rPr>
              <a:t>DIAAS % =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x [(mg of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digestible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dietary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indispensable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amino acid in 1 g of the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dietary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/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(mg of the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dietary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indispensable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amino acid in 1g of the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)]</a:t>
            </a:r>
          </a:p>
        </p:txBody>
      </p:sp>
      <p:sp>
        <p:nvSpPr>
          <p:cNvPr id="290829" name="Text Box 13"/>
          <p:cNvSpPr txBox="1">
            <a:spLocks noChangeArrowheads="1"/>
          </p:cNvSpPr>
          <p:nvPr/>
        </p:nvSpPr>
        <p:spPr bwMode="auto">
          <a:xfrm>
            <a:off x="347521" y="3765996"/>
            <a:ext cx="10972799" cy="11319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spcBef>
                <a:spcPts val="1700"/>
              </a:spcBef>
              <a:spcAft>
                <a:spcPts val="17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stato dimostrato che la qualità delle proteine ha  effetto sia sulla digestione che sull'assorbimento</a:t>
            </a:r>
          </a:p>
        </p:txBody>
      </p:sp>
      <p:pic>
        <p:nvPicPr>
          <p:cNvPr id="290830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0961" y="4520635"/>
            <a:ext cx="7401599" cy="868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31840" y="2376250"/>
            <a:ext cx="8945281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71680" y="2720447"/>
            <a:ext cx="10623361" cy="5616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83361" y="3744394"/>
            <a:ext cx="1035648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044481" y="2155907"/>
            <a:ext cx="10187520" cy="828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2755201" y="1077233"/>
            <a:ext cx="7184640" cy="1960046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5000" rIns="90000" bIns="45000" anchor="ctr" anchorCtr="1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dirty="0">
                <a:solidFill>
                  <a:srgbClr val="002060"/>
                </a:solidFill>
                <a:latin typeface="Calibri" pitchFamily="32" charset="0"/>
              </a:rPr>
              <a:t>adeguata assunzione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dirty="0">
                <a:solidFill>
                  <a:srgbClr val="002060"/>
                </a:solidFill>
                <a:latin typeface="Calibri" pitchFamily="32" charset="0"/>
              </a:rPr>
              <a:t>di proteine,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dirty="0">
                <a:solidFill>
                  <a:srgbClr val="002060"/>
                </a:solidFill>
                <a:latin typeface="Calibri" pitchFamily="32" charset="0"/>
              </a:rPr>
              <a:t>calcio, magnesio e vitamina D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dirty="0">
                <a:solidFill>
                  <a:srgbClr val="002060"/>
                </a:solidFill>
                <a:latin typeface="Calibri" pitchFamily="32" charset="0"/>
              </a:rPr>
              <a:t>aumento dei consumi di alimenti contenenti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dirty="0">
                <a:solidFill>
                  <a:srgbClr val="002060"/>
                </a:solidFill>
                <a:latin typeface="Calibri" pitchFamily="32" charset="0"/>
              </a:rPr>
              <a:t>acidi grassi polinsaturi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dirty="0">
                <a:solidFill>
                  <a:srgbClr val="002060"/>
                </a:solidFill>
                <a:latin typeface="Calibri" pitchFamily="32" charset="0"/>
              </a:rPr>
              <a:t> omega-3 e fibre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356481" y="489651"/>
            <a:ext cx="4003199" cy="3643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 NUTRIZIONALI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862081" y="3796238"/>
            <a:ext cx="10675200" cy="938979"/>
          </a:xfrm>
          <a:prstGeom prst="rect">
            <a:avLst/>
          </a:prstGeom>
          <a:solidFill>
            <a:srgbClr val="800000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SzPct val="40000"/>
              <a:buFont typeface="Times New Roman" pitchFamily="16" charset="0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 di esercizi completo che dovrebbe includere allenamento </a:t>
            </a:r>
            <a:r>
              <a:rPr lang="it-IT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aerobico,di</a:t>
            </a:r>
            <a:r>
              <a:rPr lang="it-I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forza, di  flessibilità e allenamento dell'equilibrio </a:t>
            </a:r>
          </a:p>
          <a:p>
            <a:pPr>
              <a:buSzPct val="40000"/>
              <a:buFont typeface="Times New Roman" pitchFamily="16" charset="0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minuti di esercizio a intensità moderata a settimana (60 </a:t>
            </a:r>
            <a:r>
              <a:rPr lang="it-IT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it-I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5 giorni / sett.)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4093440" y="3227380"/>
            <a:ext cx="5224321" cy="36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  ATTIVITA' FISICA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232321" y="5224869"/>
            <a:ext cx="12176640" cy="776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500" dirty="0" err="1">
                <a:solidFill>
                  <a:srgbClr val="002060"/>
                </a:solidFill>
                <a:latin typeface="Calibri" pitchFamily="32" charset="0"/>
              </a:rPr>
              <a:t>JafariNasabian</a:t>
            </a:r>
            <a:r>
              <a:rPr lang="it-IT" sz="1500" dirty="0">
                <a:solidFill>
                  <a:srgbClr val="002060"/>
                </a:solidFill>
                <a:latin typeface="Calibri" pitchFamily="32" charset="0"/>
              </a:rPr>
              <a:t> P, </a:t>
            </a:r>
            <a:r>
              <a:rPr lang="it-IT" sz="1500" dirty="0" err="1">
                <a:solidFill>
                  <a:srgbClr val="002060"/>
                </a:solidFill>
                <a:latin typeface="Calibri" pitchFamily="32" charset="0"/>
              </a:rPr>
              <a:t>Inglis</a:t>
            </a:r>
            <a:r>
              <a:rPr lang="it-IT" sz="1500" dirty="0">
                <a:solidFill>
                  <a:srgbClr val="002060"/>
                </a:solidFill>
                <a:latin typeface="Calibri" pitchFamily="32" charset="0"/>
              </a:rPr>
              <a:t> JE, Kelly OJ, Ilich JZ. </a:t>
            </a:r>
            <a:r>
              <a:rPr lang="it-IT" sz="1500" dirty="0" err="1">
                <a:solidFill>
                  <a:srgbClr val="002060"/>
                </a:solidFill>
                <a:latin typeface="Calibri" pitchFamily="32" charset="0"/>
              </a:rPr>
              <a:t>Osteosarcopenic</a:t>
            </a:r>
            <a:r>
              <a:rPr lang="it-IT" sz="1500" dirty="0">
                <a:solidFill>
                  <a:srgbClr val="002060"/>
                </a:solidFill>
                <a:latin typeface="Calibri" pitchFamily="32" charset="0"/>
              </a:rPr>
              <a:t> </a:t>
            </a:r>
            <a:r>
              <a:rPr lang="it-IT" sz="1500" dirty="0" err="1">
                <a:solidFill>
                  <a:srgbClr val="002060"/>
                </a:solidFill>
                <a:latin typeface="Calibri" pitchFamily="32" charset="0"/>
              </a:rPr>
              <a:t>obesity</a:t>
            </a:r>
            <a:r>
              <a:rPr lang="it-IT" sz="1500" dirty="0">
                <a:solidFill>
                  <a:srgbClr val="002060"/>
                </a:solidFill>
                <a:latin typeface="Calibri" pitchFamily="32" charset="0"/>
              </a:rPr>
              <a:t> in </a:t>
            </a:r>
            <a:r>
              <a:rPr lang="it-IT" sz="1500" dirty="0" err="1">
                <a:solidFill>
                  <a:srgbClr val="002060"/>
                </a:solidFill>
                <a:latin typeface="Calibri" pitchFamily="32" charset="0"/>
              </a:rPr>
              <a:t>women</a:t>
            </a:r>
            <a:r>
              <a:rPr lang="it-IT" sz="1500" dirty="0">
                <a:solidFill>
                  <a:srgbClr val="002060"/>
                </a:solidFill>
                <a:latin typeface="Calibri" pitchFamily="32" charset="0"/>
              </a:rPr>
              <a:t>: impact, </a:t>
            </a:r>
            <a:r>
              <a:rPr lang="it-IT" sz="1500" dirty="0" err="1">
                <a:solidFill>
                  <a:srgbClr val="002060"/>
                </a:solidFill>
                <a:latin typeface="Calibri" pitchFamily="32" charset="0"/>
              </a:rPr>
              <a:t>prevalence</a:t>
            </a:r>
            <a:r>
              <a:rPr lang="it-IT" sz="1500" dirty="0">
                <a:solidFill>
                  <a:srgbClr val="002060"/>
                </a:solidFill>
                <a:latin typeface="Calibri" pitchFamily="32" charset="0"/>
              </a:rPr>
              <a:t>, and management </a:t>
            </a:r>
            <a:r>
              <a:rPr lang="it-IT" sz="1500" dirty="0" err="1">
                <a:solidFill>
                  <a:srgbClr val="002060"/>
                </a:solidFill>
                <a:latin typeface="Calibri" pitchFamily="32" charset="0"/>
              </a:rPr>
              <a:t>challenges</a:t>
            </a:r>
            <a:r>
              <a:rPr lang="it-IT" sz="1500" dirty="0">
                <a:solidFill>
                  <a:srgbClr val="002060"/>
                </a:solidFill>
                <a:latin typeface="Calibri" pitchFamily="32" charset="0"/>
              </a:rPr>
              <a:t>. International Journal of </a:t>
            </a:r>
            <a:r>
              <a:rPr lang="it-IT" sz="1500" dirty="0" err="1">
                <a:solidFill>
                  <a:srgbClr val="002060"/>
                </a:solidFill>
                <a:latin typeface="Calibri" pitchFamily="32" charset="0"/>
              </a:rPr>
              <a:t>Women’s</a:t>
            </a:r>
            <a:r>
              <a:rPr lang="it-IT" sz="1500" dirty="0">
                <a:solidFill>
                  <a:srgbClr val="002060"/>
                </a:solidFill>
                <a:latin typeface="Calibri" pitchFamily="32" charset="0"/>
              </a:rPr>
              <a:t> </a:t>
            </a:r>
            <a:r>
              <a:rPr lang="it-IT" sz="1500" dirty="0" err="1">
                <a:solidFill>
                  <a:srgbClr val="002060"/>
                </a:solidFill>
                <a:latin typeface="Calibri" pitchFamily="32" charset="0"/>
              </a:rPr>
              <a:t>Health</a:t>
            </a:r>
            <a:r>
              <a:rPr lang="it-IT" sz="1500" dirty="0">
                <a:solidFill>
                  <a:srgbClr val="002060"/>
                </a:solidFill>
                <a:latin typeface="Calibri" pitchFamily="32" charset="0"/>
              </a:rPr>
              <a:t>. 2017;9:33-42.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4170" y="-1560298"/>
            <a:ext cx="4526280" cy="3227514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/>
          </p:nvPr>
        </p:nvGraphicFramePr>
        <p:xfrm>
          <a:off x="7299287" y="2263322"/>
          <a:ext cx="3001913" cy="424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3" imgW="4009928" imgH="5667139" progId="AcroExch.Document.DC">
                  <p:embed/>
                </p:oleObj>
              </mc:Choice>
              <mc:Fallback>
                <p:oleObj name="Acrobat Document" r:id="rId3" imgW="4009928" imgH="5667139" progId="AcroExch.Document.DC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99287" y="2263322"/>
                        <a:ext cx="3001913" cy="4242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58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136062" y="2012184"/>
            <a:ext cx="3305695" cy="469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9A8E105-56D6-EFB4-805E-892AE8A9D1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595" y="1551939"/>
            <a:ext cx="5480558" cy="1212573"/>
          </a:xfrm>
          <a:prstGeom prst="rect">
            <a:avLst/>
          </a:prstGeom>
          <a:noFill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75F6436-3CED-0A87-8AD0-3B5F98EE053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549" y="5032287"/>
            <a:ext cx="4470400" cy="8572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F7D48DD-BC60-0EE4-5853-3BD1543DBA6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4974" y="316387"/>
            <a:ext cx="3100851" cy="13289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A0378E-B0BF-8C12-B431-C86731A61736}"/>
              </a:ext>
            </a:extLst>
          </p:cNvPr>
          <p:cNvSpPr txBox="1"/>
          <p:nvPr/>
        </p:nvSpPr>
        <p:spPr>
          <a:xfrm>
            <a:off x="111535" y="3208713"/>
            <a:ext cx="5324989" cy="8728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i="1" spc="-1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…</a:t>
            </a:r>
            <a:r>
              <a:rPr lang="en-US" sz="2500" b="1" spc="-1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Co-existence of excess adiposity and low muscle mass/function is referred to as sarcopenic obesity (SO)</a:t>
            </a:r>
            <a:endParaRPr lang="it-IT" sz="2500" b="1" spc="-1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72713" y="182880"/>
            <a:ext cx="6389139" cy="1369059"/>
          </a:xfrm>
          <a:prstGeom prst="rect">
            <a:avLst/>
          </a:prstGeom>
          <a:gradFill rotWithShape="0">
            <a:gsLst>
              <a:gs pos="0">
                <a:srgbClr val="B1B1B2"/>
              </a:gs>
              <a:gs pos="100000">
                <a:srgbClr val="DDDDDE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292934"/>
            </a:solidFill>
            <a:round/>
            <a:headEnd/>
            <a:tailEnd/>
          </a:ln>
          <a:effectLst/>
        </p:spPr>
      </p:pic>
      <p:sp>
        <p:nvSpPr>
          <p:cNvPr id="2" name="Ovale 1"/>
          <p:cNvSpPr/>
          <p:nvPr/>
        </p:nvSpPr>
        <p:spPr>
          <a:xfrm>
            <a:off x="8163098" y="5296277"/>
            <a:ext cx="2278659" cy="434567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Fig. 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Fig. 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8" y="1754966"/>
            <a:ext cx="3575172" cy="23434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391650"/>
            <a:ext cx="4396614" cy="128440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4329690"/>
            <a:ext cx="3595004" cy="226578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657" y="2243056"/>
            <a:ext cx="6501142" cy="3750337"/>
          </a:xfrm>
          <a:prstGeom prst="rect">
            <a:avLst/>
          </a:prstGeom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5839485" y="660902"/>
            <a:ext cx="5514314" cy="10297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 smtClean="0">
                <a:solidFill>
                  <a:srgbClr val="002060"/>
                </a:solidFill>
              </a:rPr>
              <a:t>OBESITA’ SARCOPENICA</a:t>
            </a:r>
            <a:endParaRPr lang="it-IT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253CC9-72D9-4456-8A87-B5E220841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1200" b="0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Quail DF, Dannenberg AJ. The obese adipose tissue microenvironment in cancer development and progression. Nat Rev Endocrinol. 2019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4F16EF-8032-41F5-9296-6046AEEA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FB9610A-CA36-4796-AF21-81FD00B0B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83" y="878111"/>
            <a:ext cx="8250224" cy="50314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Ovale 7"/>
          <p:cNvSpPr/>
          <p:nvPr/>
        </p:nvSpPr>
        <p:spPr>
          <a:xfrm>
            <a:off x="5368834" y="4767943"/>
            <a:ext cx="1293223" cy="66620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2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 t="35000" r="50220" b="24798"/>
          <a:stretch/>
        </p:blipFill>
        <p:spPr bwMode="auto">
          <a:xfrm>
            <a:off x="99514" y="688663"/>
            <a:ext cx="11661116" cy="60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32665" y="116632"/>
            <a:ext cx="11848844" cy="4001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Sarcopenia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obesity share several pathophysiological mechanisms, and they may potentiate each other.</a:t>
            </a:r>
          </a:p>
        </p:txBody>
      </p:sp>
      <p:sp>
        <p:nvSpPr>
          <p:cNvPr id="6" name="Rettangolo 5"/>
          <p:cNvSpPr/>
          <p:nvPr/>
        </p:nvSpPr>
        <p:spPr>
          <a:xfrm>
            <a:off x="1027581" y="6058167"/>
            <a:ext cx="105900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it-IT" sz="1400" i="1" dirty="0">
              <a:solidFill>
                <a:prstClr val="black"/>
              </a:solidFill>
            </a:endParaRPr>
          </a:p>
          <a:p>
            <a:pPr algn="r"/>
            <a:r>
              <a:rPr lang="it-IT" sz="1400" i="1" dirty="0">
                <a:solidFill>
                  <a:prstClr val="black"/>
                </a:solidFill>
              </a:rPr>
              <a:t> </a:t>
            </a:r>
            <a:r>
              <a:rPr lang="it-IT" sz="1400" i="1" dirty="0" err="1">
                <a:solidFill>
                  <a:srgbClr val="003773"/>
                </a:solidFill>
              </a:rPr>
              <a:t>Sarcopenia</a:t>
            </a:r>
            <a:r>
              <a:rPr lang="it-IT" sz="1400" i="1" dirty="0">
                <a:solidFill>
                  <a:srgbClr val="003773"/>
                </a:solidFill>
              </a:rPr>
              <a:t> and </a:t>
            </a:r>
            <a:r>
              <a:rPr lang="it-IT" sz="1400" i="1" dirty="0" err="1">
                <a:solidFill>
                  <a:srgbClr val="003773"/>
                </a:solidFill>
              </a:rPr>
              <a:t>sarcopenic</a:t>
            </a:r>
            <a:r>
              <a:rPr lang="it-IT" sz="1400" i="1" dirty="0">
                <a:solidFill>
                  <a:srgbClr val="003773"/>
                </a:solidFill>
              </a:rPr>
              <a:t> </a:t>
            </a:r>
            <a:r>
              <a:rPr lang="it-IT" sz="1400" i="1" dirty="0" err="1">
                <a:solidFill>
                  <a:srgbClr val="003773"/>
                </a:solidFill>
              </a:rPr>
              <a:t>obesity</a:t>
            </a:r>
            <a:r>
              <a:rPr lang="it-IT" sz="1400" i="1" dirty="0">
                <a:solidFill>
                  <a:srgbClr val="003773"/>
                </a:solidFill>
              </a:rPr>
              <a:t> </a:t>
            </a:r>
          </a:p>
          <a:p>
            <a:pPr algn="r"/>
            <a:r>
              <a:rPr lang="sv-SE" sz="1400" i="1" dirty="0">
                <a:solidFill>
                  <a:srgbClr val="003773"/>
                </a:solidFill>
              </a:rPr>
              <a:t> Korean J Intern Med 2016;31:1054-1060 </a:t>
            </a:r>
            <a:endParaRPr lang="it-IT" sz="1400" i="1" dirty="0">
              <a:solidFill>
                <a:srgbClr val="003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2756016" y="128693"/>
            <a:ext cx="6652677" cy="1289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5475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6000"/>
              <a:buFont typeface="Calibri"/>
              <a:buNone/>
            </a:pPr>
            <a:r>
              <a:rPr lang="en-US" sz="6000" b="1">
                <a:solidFill>
                  <a:srgbClr val="2F5496"/>
                </a:solidFill>
              </a:rPr>
              <a:t>OSTEOSARCOPENIA</a:t>
            </a:r>
            <a:endParaRPr sz="6000" b="1">
              <a:solidFill>
                <a:srgbClr val="2F5496"/>
              </a:solidFill>
            </a:endParaRPr>
          </a:p>
        </p:txBody>
      </p:sp>
      <p:pic>
        <p:nvPicPr>
          <p:cNvPr id="175" name="Google Shape;17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696" y="1418550"/>
            <a:ext cx="11452640" cy="442280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/>
          <p:nvPr/>
        </p:nvSpPr>
        <p:spPr>
          <a:xfrm>
            <a:off x="655607" y="5986295"/>
            <a:ext cx="114041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t>Osteosarcopenic Obesity: Current Knowledge, Revised Identification Criteria and Treatment Principles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t>Kelly OJ et al. Nutrients 2019</a:t>
            </a:r>
            <a:endParaRPr kumimoji="0" sz="2000" b="1" i="1" u="none" strike="noStrike" kern="0" cap="none" spc="0" normalizeH="0" baseline="0" noProof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3499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Rectangle 2"/>
          <p:cNvSpPr>
            <a:spLocks noChangeArrowheads="1"/>
          </p:cNvSpPr>
          <p:nvPr/>
        </p:nvSpPr>
        <p:spPr bwMode="auto">
          <a:xfrm>
            <a:off x="282095" y="1760826"/>
            <a:ext cx="11597217" cy="310854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57200" algn="l"/>
              </a:tabLst>
              <a:defRPr/>
            </a:pPr>
            <a:endParaRPr kumimoji="0" lang="it-IT" altLang="it-IT" sz="2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  <a:sym typeface="Arial"/>
            </a:endParaRPr>
          </a:p>
          <a:p>
            <a:pPr marL="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57200" algn="l"/>
              </a:tabLst>
              <a:defRPr/>
            </a:pPr>
            <a:r>
              <a:rPr kumimoji="0" lang="it-IT" alt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MALNUTRIZIONE: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57200" algn="l"/>
              </a:tabLst>
              <a:defRPr/>
            </a:pPr>
            <a:endParaRPr kumimoji="0" lang="it-IT" altLang="it-IT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  <a:sym typeface="Arial"/>
            </a:endParaRPr>
          </a:p>
          <a:p>
            <a:pPr marL="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57200" algn="l"/>
              </a:tabLst>
              <a:defRPr/>
            </a:pPr>
            <a:r>
              <a:rPr kumimoji="0" lang="it-IT" alt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“Uno stato di alterazione funzionale, strutturale e di    sviluppo dell’organismo conseguente alla discrepanza tra fabbisogni nutrizionali specifici ed introito (o utilizzazione) di nutrienti essenziali e/o energia”</a:t>
            </a:r>
          </a:p>
          <a:p>
            <a:pPr marL="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57200" algn="l"/>
              </a:tabLst>
              <a:defRPr/>
            </a:pPr>
            <a:endParaRPr kumimoji="0" lang="it-IT" altLang="it-IT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713583" y="634482"/>
            <a:ext cx="5097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CAUSE DI SARCOPENIA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1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2_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769</TotalTime>
  <Words>2297</Words>
  <Application>Microsoft Office PowerPoint</Application>
  <PresentationFormat>Widescreen</PresentationFormat>
  <Paragraphs>233</Paragraphs>
  <Slides>33</Slides>
  <Notes>22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50" baseType="lpstr">
      <vt:lpstr>Arial</vt:lpstr>
      <vt:lpstr>Calibri</vt:lpstr>
      <vt:lpstr>Calibri Light</vt:lpstr>
      <vt:lpstr>Cambria</vt:lpstr>
      <vt:lpstr>Century Gothic</vt:lpstr>
      <vt:lpstr>Comic Sans MS</vt:lpstr>
      <vt:lpstr>Helvetica Neue</vt:lpstr>
      <vt:lpstr>Roboto</vt:lpstr>
      <vt:lpstr>StarSymbol</vt:lpstr>
      <vt:lpstr>Tahoma</vt:lpstr>
      <vt:lpstr>Times</vt:lpstr>
      <vt:lpstr>Times New Roman</vt:lpstr>
      <vt:lpstr>Wingdings</vt:lpstr>
      <vt:lpstr>RetrospectVTI</vt:lpstr>
      <vt:lpstr>2_RetrospectVTI</vt:lpstr>
      <vt:lpstr>1_Office Theme</vt:lpstr>
      <vt:lpstr>Acrobat Document</vt:lpstr>
      <vt:lpstr>SARCOPENIA  IN CHIRURGIA BARIATRICA:QUESTA SCONOSCIUTA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OSTEOSARCOPENIA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Criteri diagnostici SO</vt:lpstr>
      <vt:lpstr>Presentazione standard di PowerPoint</vt:lpstr>
      <vt:lpstr>TECNICHE DI SCREENING E VALUTAZIONE MASSA MUSCOLARE</vt:lpstr>
      <vt:lpstr>Screening SARC-F  (forza muscolare, cammino, alzarsi dalla sedia, salire le scale, numero di cadute nell’ultimo anno: un risultato maggiore o uguale a 4 permette di porre diagnosi di sarcopenia)</vt:lpstr>
      <vt:lpstr>Bioimpedenzometria</vt:lpstr>
      <vt:lpstr>STIMA della Massa Magra  (e funzionalita’ muscolare)</vt:lpstr>
      <vt:lpstr>Presentazione standard di PowerPoint</vt:lpstr>
      <vt:lpstr>Presentazione standard di PowerPoint</vt:lpstr>
      <vt:lpstr>SARCOPENIA : LA TERAPIA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Maria Grazia Carbonelli</cp:lastModifiedBy>
  <cp:revision>91</cp:revision>
  <dcterms:created xsi:type="dcterms:W3CDTF">2022-02-27T17:36:31Z</dcterms:created>
  <dcterms:modified xsi:type="dcterms:W3CDTF">2024-05-10T08:36:04Z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